
<file path=[Content_Types].xml><?xml version="1.0" encoding="utf-8"?>
<Types xmlns="http://schemas.openxmlformats.org/package/2006/content-types">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2764413" cy="39604950"/>
  <p:notesSz cx="20212050" cy="27298650"/>
  <p:defaultTextStyle>
    <a:defPPr>
      <a:defRPr lang="en-US"/>
    </a:defPPr>
    <a:lvl1pPr marL="0" algn="l" defTabSz="2463854" rtl="0" eaLnBrk="1" latinLnBrk="0" hangingPunct="1">
      <a:defRPr sz="4800" kern="1200">
        <a:solidFill>
          <a:schemeClr val="tx1"/>
        </a:solidFill>
        <a:latin typeface="+mn-lt"/>
        <a:ea typeface="+mn-ea"/>
        <a:cs typeface="+mn-cs"/>
      </a:defRPr>
    </a:lvl1pPr>
    <a:lvl2pPr marL="1231926" algn="l" defTabSz="2463854" rtl="0" eaLnBrk="1" latinLnBrk="0" hangingPunct="1">
      <a:defRPr sz="4800" kern="1200">
        <a:solidFill>
          <a:schemeClr val="tx1"/>
        </a:solidFill>
        <a:latin typeface="+mn-lt"/>
        <a:ea typeface="+mn-ea"/>
        <a:cs typeface="+mn-cs"/>
      </a:defRPr>
    </a:lvl2pPr>
    <a:lvl3pPr marL="2463854" algn="l" defTabSz="2463854" rtl="0" eaLnBrk="1" latinLnBrk="0" hangingPunct="1">
      <a:defRPr sz="4800" kern="1200">
        <a:solidFill>
          <a:schemeClr val="tx1"/>
        </a:solidFill>
        <a:latin typeface="+mn-lt"/>
        <a:ea typeface="+mn-ea"/>
        <a:cs typeface="+mn-cs"/>
      </a:defRPr>
    </a:lvl3pPr>
    <a:lvl4pPr marL="3695781" algn="l" defTabSz="2463854" rtl="0" eaLnBrk="1" latinLnBrk="0" hangingPunct="1">
      <a:defRPr sz="4800" kern="1200">
        <a:solidFill>
          <a:schemeClr val="tx1"/>
        </a:solidFill>
        <a:latin typeface="+mn-lt"/>
        <a:ea typeface="+mn-ea"/>
        <a:cs typeface="+mn-cs"/>
      </a:defRPr>
    </a:lvl4pPr>
    <a:lvl5pPr marL="4927709" algn="l" defTabSz="2463854" rtl="0" eaLnBrk="1" latinLnBrk="0" hangingPunct="1">
      <a:defRPr sz="4800" kern="1200">
        <a:solidFill>
          <a:schemeClr val="tx1"/>
        </a:solidFill>
        <a:latin typeface="+mn-lt"/>
        <a:ea typeface="+mn-ea"/>
        <a:cs typeface="+mn-cs"/>
      </a:defRPr>
    </a:lvl5pPr>
    <a:lvl6pPr marL="6159635" algn="l" defTabSz="2463854" rtl="0" eaLnBrk="1" latinLnBrk="0" hangingPunct="1">
      <a:defRPr sz="4800" kern="1200">
        <a:solidFill>
          <a:schemeClr val="tx1"/>
        </a:solidFill>
        <a:latin typeface="+mn-lt"/>
        <a:ea typeface="+mn-ea"/>
        <a:cs typeface="+mn-cs"/>
      </a:defRPr>
    </a:lvl6pPr>
    <a:lvl7pPr marL="7391563" algn="l" defTabSz="2463854" rtl="0" eaLnBrk="1" latinLnBrk="0" hangingPunct="1">
      <a:defRPr sz="4800" kern="1200">
        <a:solidFill>
          <a:schemeClr val="tx1"/>
        </a:solidFill>
        <a:latin typeface="+mn-lt"/>
        <a:ea typeface="+mn-ea"/>
        <a:cs typeface="+mn-cs"/>
      </a:defRPr>
    </a:lvl7pPr>
    <a:lvl8pPr marL="8623489" algn="l" defTabSz="2463854" rtl="0" eaLnBrk="1" latinLnBrk="0" hangingPunct="1">
      <a:defRPr sz="4800" kern="1200">
        <a:solidFill>
          <a:schemeClr val="tx1"/>
        </a:solidFill>
        <a:latin typeface="+mn-lt"/>
        <a:ea typeface="+mn-ea"/>
        <a:cs typeface="+mn-cs"/>
      </a:defRPr>
    </a:lvl8pPr>
    <a:lvl9pPr marL="9855418" algn="l" defTabSz="2463854"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447" userDrawn="1">
          <p15:clr>
            <a:srgbClr val="A4A3A4"/>
          </p15:clr>
        </p15:guide>
        <p15:guide id="2" pos="8688" userDrawn="1">
          <p15:clr>
            <a:srgbClr val="A4A3A4"/>
          </p15:clr>
        </p15:guide>
        <p15:guide id="3" pos="12960" userDrawn="1">
          <p15:clr>
            <a:srgbClr val="A4A3A4"/>
          </p15:clr>
        </p15:guide>
        <p15:guide id="4" pos="44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FFFF"/>
    <a:srgbClr val="22CACE"/>
    <a:srgbClr val="01014B"/>
    <a:srgbClr val="C4172F"/>
    <a:srgbClr val="D832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650" autoAdjust="0"/>
    <p:restoredTop sz="99308" autoAdjust="0"/>
  </p:normalViewPr>
  <p:slideViewPr>
    <p:cSldViewPr>
      <p:cViewPr>
        <p:scale>
          <a:sx n="33" d="100"/>
          <a:sy n="33" d="100"/>
        </p:scale>
        <p:origin x="-360" y="-78"/>
      </p:cViewPr>
      <p:guideLst>
        <p:guide orient="horz" pos="20212"/>
        <p:guide pos="13535"/>
        <p:guide pos="20191"/>
        <p:guide pos="695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8758555" cy="1364934"/>
          </a:xfrm>
          <a:prstGeom prst="rect">
            <a:avLst/>
          </a:prstGeom>
        </p:spPr>
        <p:txBody>
          <a:bodyPr vert="horz" lIns="260577" tIns="130288" rIns="260577" bIns="130288" rtlCol="0"/>
          <a:lstStyle>
            <a:lvl1pPr algn="l">
              <a:defRPr sz="3400"/>
            </a:lvl1pPr>
          </a:lstStyle>
          <a:p>
            <a:endParaRPr lang="en-US"/>
          </a:p>
        </p:txBody>
      </p:sp>
      <p:sp>
        <p:nvSpPr>
          <p:cNvPr id="3" name="Date Placeholder 2"/>
          <p:cNvSpPr>
            <a:spLocks noGrp="1"/>
          </p:cNvSpPr>
          <p:nvPr>
            <p:ph type="dt" sz="quarter" idx="1"/>
          </p:nvPr>
        </p:nvSpPr>
        <p:spPr>
          <a:xfrm>
            <a:off x="11448820" y="1"/>
            <a:ext cx="8758555" cy="1364934"/>
          </a:xfrm>
          <a:prstGeom prst="rect">
            <a:avLst/>
          </a:prstGeom>
        </p:spPr>
        <p:txBody>
          <a:bodyPr vert="horz" lIns="260577" tIns="130288" rIns="260577" bIns="130288" rtlCol="0"/>
          <a:lstStyle>
            <a:lvl1pPr algn="r">
              <a:defRPr sz="3400"/>
            </a:lvl1pPr>
          </a:lstStyle>
          <a:p>
            <a:fld id="{8A27B708-2555-834C-97B8-35CDF758D659}" type="datetimeFigureOut">
              <a:rPr lang="en-US" smtClean="0"/>
              <a:pPr/>
              <a:t>3/20/2022</a:t>
            </a:fld>
            <a:endParaRPr lang="en-US"/>
          </a:p>
        </p:txBody>
      </p:sp>
      <p:sp>
        <p:nvSpPr>
          <p:cNvPr id="4" name="Footer Placeholder 3"/>
          <p:cNvSpPr>
            <a:spLocks noGrp="1"/>
          </p:cNvSpPr>
          <p:nvPr>
            <p:ph type="ftr" sz="quarter" idx="2"/>
          </p:nvPr>
        </p:nvSpPr>
        <p:spPr>
          <a:xfrm>
            <a:off x="1" y="25928982"/>
            <a:ext cx="8758555" cy="1364934"/>
          </a:xfrm>
          <a:prstGeom prst="rect">
            <a:avLst/>
          </a:prstGeom>
        </p:spPr>
        <p:txBody>
          <a:bodyPr vert="horz" lIns="260577" tIns="130288" rIns="260577" bIns="130288" rtlCol="0" anchor="b"/>
          <a:lstStyle>
            <a:lvl1pPr algn="l">
              <a:defRPr sz="3400"/>
            </a:lvl1pPr>
          </a:lstStyle>
          <a:p>
            <a:endParaRPr lang="en-US"/>
          </a:p>
        </p:txBody>
      </p:sp>
      <p:sp>
        <p:nvSpPr>
          <p:cNvPr id="5" name="Slide Number Placeholder 4"/>
          <p:cNvSpPr>
            <a:spLocks noGrp="1"/>
          </p:cNvSpPr>
          <p:nvPr>
            <p:ph type="sldNum" sz="quarter" idx="3"/>
          </p:nvPr>
        </p:nvSpPr>
        <p:spPr>
          <a:xfrm>
            <a:off x="11448820" y="25928982"/>
            <a:ext cx="8758555" cy="1364934"/>
          </a:xfrm>
          <a:prstGeom prst="rect">
            <a:avLst/>
          </a:prstGeom>
        </p:spPr>
        <p:txBody>
          <a:bodyPr vert="horz" lIns="260577" tIns="130288" rIns="260577" bIns="130288" rtlCol="0" anchor="b"/>
          <a:lstStyle>
            <a:lvl1pPr algn="r">
              <a:defRPr sz="3400"/>
            </a:lvl1pPr>
          </a:lstStyle>
          <a:p>
            <a:fld id="{C2314C12-B17B-E54E-8510-11A7CCA69E63}" type="slidenum">
              <a:rPr lang="en-US" smtClean="0"/>
              <a:pPr/>
              <a:t>‹#›</a:t>
            </a:fld>
            <a:endParaRPr lang="en-US"/>
          </a:p>
        </p:txBody>
      </p:sp>
    </p:spTree>
    <p:extLst>
      <p:ext uri="{BB962C8B-B14F-4D97-AF65-F5344CB8AC3E}">
        <p14:creationId xmlns="" xmlns:p14="http://schemas.microsoft.com/office/powerpoint/2010/main" val="3423355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60758" cy="1369321"/>
          </a:xfrm>
          <a:prstGeom prst="rect">
            <a:avLst/>
          </a:prstGeom>
        </p:spPr>
        <p:txBody>
          <a:bodyPr vert="horz" lIns="260577" tIns="130288" rIns="260577" bIns="130288" rtlCol="0"/>
          <a:lstStyle>
            <a:lvl1pPr algn="l">
              <a:defRPr sz="3400"/>
            </a:lvl1pPr>
          </a:lstStyle>
          <a:p>
            <a:endParaRPr lang="en-IN"/>
          </a:p>
        </p:txBody>
      </p:sp>
      <p:sp>
        <p:nvSpPr>
          <p:cNvPr id="3" name="Date Placeholder 2"/>
          <p:cNvSpPr>
            <a:spLocks noGrp="1"/>
          </p:cNvSpPr>
          <p:nvPr>
            <p:ph type="dt" idx="1"/>
          </p:nvPr>
        </p:nvSpPr>
        <p:spPr>
          <a:xfrm>
            <a:off x="11446573" y="0"/>
            <a:ext cx="8760758" cy="1369321"/>
          </a:xfrm>
          <a:prstGeom prst="rect">
            <a:avLst/>
          </a:prstGeom>
        </p:spPr>
        <p:txBody>
          <a:bodyPr vert="horz" lIns="260577" tIns="130288" rIns="260577" bIns="130288" rtlCol="0"/>
          <a:lstStyle>
            <a:lvl1pPr algn="r">
              <a:defRPr sz="3400"/>
            </a:lvl1pPr>
          </a:lstStyle>
          <a:p>
            <a:fld id="{0F9A0EDE-D148-4EFE-A371-746797CAA049}" type="datetimeFigureOut">
              <a:rPr lang="en-IN" smtClean="0"/>
              <a:pPr/>
              <a:t>20-03-2022</a:t>
            </a:fld>
            <a:endParaRPr lang="en-IN"/>
          </a:p>
        </p:txBody>
      </p:sp>
      <p:sp>
        <p:nvSpPr>
          <p:cNvPr id="4" name="Slide Image Placeholder 3"/>
          <p:cNvSpPr>
            <a:spLocks noGrp="1" noRot="1" noChangeAspect="1"/>
          </p:cNvSpPr>
          <p:nvPr>
            <p:ph type="sldImg" idx="2"/>
          </p:nvPr>
        </p:nvSpPr>
        <p:spPr>
          <a:xfrm>
            <a:off x="6296025" y="3414713"/>
            <a:ext cx="7620000" cy="9212262"/>
          </a:xfrm>
          <a:prstGeom prst="rect">
            <a:avLst/>
          </a:prstGeom>
          <a:noFill/>
          <a:ln w="12700">
            <a:solidFill>
              <a:prstClr val="black"/>
            </a:solidFill>
          </a:ln>
        </p:spPr>
        <p:txBody>
          <a:bodyPr vert="horz" lIns="260577" tIns="130288" rIns="260577" bIns="130288" rtlCol="0" anchor="ctr"/>
          <a:lstStyle/>
          <a:p>
            <a:endParaRPr lang="en-IN"/>
          </a:p>
        </p:txBody>
      </p:sp>
      <p:sp>
        <p:nvSpPr>
          <p:cNvPr id="5" name="Notes Placeholder 4"/>
          <p:cNvSpPr>
            <a:spLocks noGrp="1"/>
          </p:cNvSpPr>
          <p:nvPr>
            <p:ph type="body" sz="quarter" idx="3"/>
          </p:nvPr>
        </p:nvSpPr>
        <p:spPr>
          <a:xfrm>
            <a:off x="2020262" y="13135832"/>
            <a:ext cx="16171528" cy="10752684"/>
          </a:xfrm>
          <a:prstGeom prst="rect">
            <a:avLst/>
          </a:prstGeom>
        </p:spPr>
        <p:txBody>
          <a:bodyPr vert="horz" lIns="260577" tIns="130288" rIns="260577" bIns="1302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25929329"/>
            <a:ext cx="8760758" cy="1369321"/>
          </a:xfrm>
          <a:prstGeom prst="rect">
            <a:avLst/>
          </a:prstGeom>
        </p:spPr>
        <p:txBody>
          <a:bodyPr vert="horz" lIns="260577" tIns="130288" rIns="260577" bIns="130288" rtlCol="0" anchor="b"/>
          <a:lstStyle>
            <a:lvl1pPr algn="l">
              <a:defRPr sz="3400"/>
            </a:lvl1pPr>
          </a:lstStyle>
          <a:p>
            <a:endParaRPr lang="en-IN"/>
          </a:p>
        </p:txBody>
      </p:sp>
      <p:sp>
        <p:nvSpPr>
          <p:cNvPr id="7" name="Slide Number Placeholder 6"/>
          <p:cNvSpPr>
            <a:spLocks noGrp="1"/>
          </p:cNvSpPr>
          <p:nvPr>
            <p:ph type="sldNum" sz="quarter" idx="5"/>
          </p:nvPr>
        </p:nvSpPr>
        <p:spPr>
          <a:xfrm>
            <a:off x="11446573" y="25929329"/>
            <a:ext cx="8760758" cy="1369321"/>
          </a:xfrm>
          <a:prstGeom prst="rect">
            <a:avLst/>
          </a:prstGeom>
        </p:spPr>
        <p:txBody>
          <a:bodyPr vert="horz" lIns="260577" tIns="130288" rIns="260577" bIns="130288" rtlCol="0" anchor="b"/>
          <a:lstStyle>
            <a:lvl1pPr algn="r">
              <a:defRPr sz="3400"/>
            </a:lvl1pPr>
          </a:lstStyle>
          <a:p>
            <a:fld id="{322FE18C-50A0-45D8-9C1B-2C33B7D4B1CF}" type="slidenum">
              <a:rPr lang="en-IN" smtClean="0"/>
              <a:pPr/>
              <a:t>‹#›</a:t>
            </a:fld>
            <a:endParaRPr lang="en-IN"/>
          </a:p>
        </p:txBody>
      </p:sp>
    </p:spTree>
    <p:extLst>
      <p:ext uri="{BB962C8B-B14F-4D97-AF65-F5344CB8AC3E}">
        <p14:creationId xmlns="" xmlns:p14="http://schemas.microsoft.com/office/powerpoint/2010/main" val="832852007"/>
      </p:ext>
    </p:extLst>
  </p:cSld>
  <p:clrMap bg1="lt1" tx1="dk1" bg2="lt2" tx2="dk2" accent1="accent1" accent2="accent2" accent3="accent3" accent4="accent4" accent5="accent5" accent6="accent6" hlink="hlink" folHlink="folHlink"/>
  <p:notesStyle>
    <a:lvl1pPr marL="0" algn="l" defTabSz="1289944" rtl="0" eaLnBrk="1" latinLnBrk="0" hangingPunct="1">
      <a:defRPr sz="1700" kern="1200">
        <a:solidFill>
          <a:schemeClr val="tx1"/>
        </a:solidFill>
        <a:latin typeface="+mn-lt"/>
        <a:ea typeface="+mn-ea"/>
        <a:cs typeface="+mn-cs"/>
      </a:defRPr>
    </a:lvl1pPr>
    <a:lvl2pPr marL="644972" algn="l" defTabSz="1289944" rtl="0" eaLnBrk="1" latinLnBrk="0" hangingPunct="1">
      <a:defRPr sz="1700" kern="1200">
        <a:solidFill>
          <a:schemeClr val="tx1"/>
        </a:solidFill>
        <a:latin typeface="+mn-lt"/>
        <a:ea typeface="+mn-ea"/>
        <a:cs typeface="+mn-cs"/>
      </a:defRPr>
    </a:lvl2pPr>
    <a:lvl3pPr marL="1289944" algn="l" defTabSz="1289944" rtl="0" eaLnBrk="1" latinLnBrk="0" hangingPunct="1">
      <a:defRPr sz="1700" kern="1200">
        <a:solidFill>
          <a:schemeClr val="tx1"/>
        </a:solidFill>
        <a:latin typeface="+mn-lt"/>
        <a:ea typeface="+mn-ea"/>
        <a:cs typeface="+mn-cs"/>
      </a:defRPr>
    </a:lvl3pPr>
    <a:lvl4pPr marL="1934916" algn="l" defTabSz="1289944" rtl="0" eaLnBrk="1" latinLnBrk="0" hangingPunct="1">
      <a:defRPr sz="1700" kern="1200">
        <a:solidFill>
          <a:schemeClr val="tx1"/>
        </a:solidFill>
        <a:latin typeface="+mn-lt"/>
        <a:ea typeface="+mn-ea"/>
        <a:cs typeface="+mn-cs"/>
      </a:defRPr>
    </a:lvl4pPr>
    <a:lvl5pPr marL="2579888" algn="l" defTabSz="1289944" rtl="0" eaLnBrk="1" latinLnBrk="0" hangingPunct="1">
      <a:defRPr sz="1700" kern="1200">
        <a:solidFill>
          <a:schemeClr val="tx1"/>
        </a:solidFill>
        <a:latin typeface="+mn-lt"/>
        <a:ea typeface="+mn-ea"/>
        <a:cs typeface="+mn-cs"/>
      </a:defRPr>
    </a:lvl5pPr>
    <a:lvl6pPr marL="3224860" algn="l" defTabSz="1289944" rtl="0" eaLnBrk="1" latinLnBrk="0" hangingPunct="1">
      <a:defRPr sz="1700" kern="1200">
        <a:solidFill>
          <a:schemeClr val="tx1"/>
        </a:solidFill>
        <a:latin typeface="+mn-lt"/>
        <a:ea typeface="+mn-ea"/>
        <a:cs typeface="+mn-cs"/>
      </a:defRPr>
    </a:lvl6pPr>
    <a:lvl7pPr marL="3869832" algn="l" defTabSz="1289944" rtl="0" eaLnBrk="1" latinLnBrk="0" hangingPunct="1">
      <a:defRPr sz="1700" kern="1200">
        <a:solidFill>
          <a:schemeClr val="tx1"/>
        </a:solidFill>
        <a:latin typeface="+mn-lt"/>
        <a:ea typeface="+mn-ea"/>
        <a:cs typeface="+mn-cs"/>
      </a:defRPr>
    </a:lvl7pPr>
    <a:lvl8pPr marL="4514804" algn="l" defTabSz="1289944" rtl="0" eaLnBrk="1" latinLnBrk="0" hangingPunct="1">
      <a:defRPr sz="1700" kern="1200">
        <a:solidFill>
          <a:schemeClr val="tx1"/>
        </a:solidFill>
        <a:latin typeface="+mn-lt"/>
        <a:ea typeface="+mn-ea"/>
        <a:cs typeface="+mn-cs"/>
      </a:defRPr>
    </a:lvl8pPr>
    <a:lvl9pPr marL="5159776" algn="l" defTabSz="128994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96025" y="3414713"/>
            <a:ext cx="7620000" cy="921226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22FE18C-50A0-45D8-9C1B-2C33B7D4B1CF}" type="slidenum">
              <a:rPr lang="en-IN" smtClean="0"/>
              <a:pPr/>
              <a:t>1</a:t>
            </a:fld>
            <a:endParaRPr lang="en-IN"/>
          </a:p>
        </p:txBody>
      </p:sp>
    </p:spTree>
    <p:extLst>
      <p:ext uri="{BB962C8B-B14F-4D97-AF65-F5344CB8AC3E}">
        <p14:creationId xmlns="" xmlns:p14="http://schemas.microsoft.com/office/powerpoint/2010/main" val="3039071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quot; x 36&quot; Poster">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520072" y="733426"/>
            <a:ext cx="31724273" cy="4033837"/>
          </a:xfrm>
          <a:prstGeom prst="rect">
            <a:avLst/>
          </a:prstGeom>
          <a:solidFill>
            <a:srgbClr val="C4172F"/>
          </a:solidFill>
          <a:ln>
            <a:solidFill>
              <a:srgbClr val="C4172F"/>
            </a:solidFill>
          </a:ln>
        </p:spPr>
        <p:txBody>
          <a:bodyPr vert="horz" lIns="110561" tIns="55281" rIns="110561" bIns="55281" anchor="ctr" anchorCtr="1"/>
          <a:lstStyle>
            <a:lvl1pPr>
              <a:defRPr sz="3000" b="1">
                <a:solidFill>
                  <a:schemeClr val="bg1"/>
                </a:solidFill>
                <a:latin typeface="Arial"/>
                <a:cs typeface="Arial"/>
              </a:defRPr>
            </a:lvl1pPr>
          </a:lstStyle>
          <a:p>
            <a:r>
              <a:rPr lang="en-US" dirty="0" smtClean="0"/>
              <a:t>Poster Presentation Title</a:t>
            </a:r>
            <a:br>
              <a:rPr lang="en-US" dirty="0" smtClean="0"/>
            </a:br>
            <a:r>
              <a:rPr lang="en-US" sz="2100" b="1" dirty="0" smtClean="0">
                <a:solidFill>
                  <a:schemeClr val="bg1"/>
                </a:solidFill>
                <a:latin typeface="Arial" pitchFamily="34" charset="0"/>
                <a:cs typeface="Arial" pitchFamily="34" charset="0"/>
              </a:rPr>
              <a:t>List Author Name(s)</a:t>
            </a:r>
            <a:br>
              <a:rPr lang="en-US" sz="2100" b="1" dirty="0" smtClean="0">
                <a:solidFill>
                  <a:schemeClr val="bg1"/>
                </a:solidFill>
                <a:latin typeface="Arial" pitchFamily="34" charset="0"/>
                <a:cs typeface="Arial" pitchFamily="34" charset="0"/>
              </a:rPr>
            </a:br>
            <a:r>
              <a:rPr lang="en-US" sz="2100" b="1" dirty="0" smtClean="0">
                <a:solidFill>
                  <a:schemeClr val="bg1"/>
                </a:solidFill>
                <a:latin typeface="Arial" pitchFamily="34" charset="0"/>
                <a:cs typeface="Arial" pitchFamily="34" charset="0"/>
              </a:rPr>
              <a:t>List Affiliated Institutions</a:t>
            </a:r>
            <a:endParaRPr lang="en-US" dirty="0"/>
          </a:p>
        </p:txBody>
      </p:sp>
      <p:sp>
        <p:nvSpPr>
          <p:cNvPr id="22" name="Text Placeholder 21"/>
          <p:cNvSpPr>
            <a:spLocks noGrp="1"/>
          </p:cNvSpPr>
          <p:nvPr>
            <p:ph type="body" sz="quarter" idx="10" hasCustomPrompt="1"/>
          </p:nvPr>
        </p:nvSpPr>
        <p:spPr>
          <a:xfrm>
            <a:off x="520071" y="5133975"/>
            <a:ext cx="10141364" cy="1283494"/>
          </a:xfrm>
          <a:prstGeom prst="rect">
            <a:avLst/>
          </a:prstGeom>
          <a:solidFill>
            <a:srgbClr val="C4172F"/>
          </a:solidFill>
          <a:ln>
            <a:solidFill>
              <a:srgbClr val="C4172F"/>
            </a:solidFill>
          </a:ln>
        </p:spPr>
        <p:txBody>
          <a:bodyPr vert="horz" lIns="110561" tIns="55281" rIns="110561" bIns="55281"/>
          <a:lstStyle>
            <a:lvl1pPr marL="0" indent="0">
              <a:buNone/>
              <a:defRPr sz="2100" b="1" baseline="0">
                <a:solidFill>
                  <a:schemeClr val="bg1"/>
                </a:solidFill>
                <a:latin typeface="Arial"/>
                <a:cs typeface="Arial"/>
              </a:defRPr>
            </a:lvl1pPr>
          </a:lstStyle>
          <a:p>
            <a:pPr lvl="0"/>
            <a:r>
              <a:rPr lang="en-US" sz="2100" dirty="0" smtClean="0"/>
              <a:t>Abstract or Introduction</a:t>
            </a:r>
            <a:endParaRPr lang="en-US" dirty="0"/>
          </a:p>
        </p:txBody>
      </p:sp>
      <p:sp>
        <p:nvSpPr>
          <p:cNvPr id="24" name="Text Placeholder 23"/>
          <p:cNvSpPr>
            <a:spLocks noGrp="1"/>
          </p:cNvSpPr>
          <p:nvPr>
            <p:ph type="body" sz="quarter" idx="11" hasCustomPrompt="1"/>
          </p:nvPr>
        </p:nvSpPr>
        <p:spPr>
          <a:xfrm>
            <a:off x="520071" y="6784182"/>
            <a:ext cx="10141364" cy="10451307"/>
          </a:xfrm>
          <a:prstGeom prst="rect">
            <a:avLst/>
          </a:prstGeom>
        </p:spPr>
        <p:txBody>
          <a:bodyPr vert="horz" lIns="110561" tIns="55281" rIns="110561" bIns="55281"/>
          <a:lstStyle>
            <a:lvl1pPr marL="0" indent="0">
              <a:buNone/>
              <a:defRPr sz="1400" baseline="0"/>
            </a:lvl1pPr>
            <a:lvl2pPr marL="195330" indent="0">
              <a:buNone/>
              <a:defRPr sz="1400" baseline="0"/>
            </a:lvl2pPr>
            <a:lvl3pPr marL="379958" indent="0">
              <a:buNone/>
              <a:defRPr sz="1400" baseline="0"/>
            </a:lvl3pPr>
            <a:lvl4pPr>
              <a:defRPr sz="1400"/>
            </a:lvl4pPr>
            <a:lvl5pPr>
              <a:defRPr sz="1400"/>
            </a:lvl5pPr>
          </a:lstStyle>
          <a:p>
            <a:pPr lvl="0"/>
            <a:r>
              <a:rPr lang="en-US" dirty="0" smtClean="0"/>
              <a:t>Any element of this template (colors, fonts, layouts, etc.) can be edited to suit your needs. To change the color of a title bar: right click the text box, select format shape, edit the “Fill” and “Line” your desired specifications.</a:t>
            </a:r>
          </a:p>
        </p:txBody>
      </p:sp>
      <p:sp>
        <p:nvSpPr>
          <p:cNvPr id="25" name="Text Placeholder 21"/>
          <p:cNvSpPr>
            <a:spLocks noGrp="1"/>
          </p:cNvSpPr>
          <p:nvPr>
            <p:ph type="body" sz="quarter" idx="12" hasCustomPrompt="1"/>
          </p:nvPr>
        </p:nvSpPr>
        <p:spPr>
          <a:xfrm>
            <a:off x="520071" y="17602200"/>
            <a:ext cx="10141364" cy="1283494"/>
          </a:xfrm>
          <a:prstGeom prst="rect">
            <a:avLst/>
          </a:prstGeom>
          <a:solidFill>
            <a:srgbClr val="C4172F"/>
          </a:solidFill>
          <a:ln>
            <a:solidFill>
              <a:srgbClr val="C4172F"/>
            </a:solidFill>
          </a:ln>
        </p:spPr>
        <p:txBody>
          <a:bodyPr vert="horz" lIns="110561" tIns="55281" rIns="110561" bIns="55281"/>
          <a:lstStyle>
            <a:lvl1pPr marL="0" indent="0">
              <a:buNone/>
              <a:defRPr sz="2100" b="1" baseline="0">
                <a:solidFill>
                  <a:schemeClr val="bg1"/>
                </a:solidFill>
                <a:latin typeface="Arial"/>
                <a:cs typeface="Arial"/>
              </a:defRPr>
            </a:lvl1pPr>
          </a:lstStyle>
          <a:p>
            <a:pPr lvl="0"/>
            <a:r>
              <a:rPr lang="en-US" sz="2100" dirty="0" smtClean="0"/>
              <a:t>Objectives</a:t>
            </a:r>
            <a:endParaRPr lang="en-US" dirty="0"/>
          </a:p>
        </p:txBody>
      </p:sp>
      <p:sp>
        <p:nvSpPr>
          <p:cNvPr id="26" name="Text Placeholder 23"/>
          <p:cNvSpPr>
            <a:spLocks noGrp="1"/>
          </p:cNvSpPr>
          <p:nvPr>
            <p:ph type="body" sz="quarter" idx="13" hasCustomPrompt="1"/>
          </p:nvPr>
        </p:nvSpPr>
        <p:spPr>
          <a:xfrm>
            <a:off x="520071" y="19252409"/>
            <a:ext cx="10141364" cy="8801100"/>
          </a:xfrm>
          <a:prstGeom prst="rect">
            <a:avLst/>
          </a:prstGeom>
        </p:spPr>
        <p:txBody>
          <a:bodyPr vert="horz" lIns="110561" tIns="55281" rIns="110561" bIns="55281"/>
          <a:lstStyle>
            <a:lvl1pPr marL="0" marR="0" indent="0" algn="l" defTabSz="1717326" rtl="0" eaLnBrk="1" fontAlgn="auto" latinLnBrk="0" hangingPunct="1">
              <a:lnSpc>
                <a:spcPct val="100000"/>
              </a:lnSpc>
              <a:spcBef>
                <a:spcPct val="20000"/>
              </a:spcBef>
              <a:spcAft>
                <a:spcPts val="0"/>
              </a:spcAft>
              <a:buClrTx/>
              <a:buSzTx/>
              <a:buFont typeface="Arial" pitchFamily="34" charset="0"/>
              <a:buNone/>
              <a:tabLst/>
              <a:defRPr sz="1400"/>
            </a:lvl1pPr>
            <a:lvl2pPr>
              <a:defRPr sz="1400"/>
            </a:lvl2pPr>
            <a:lvl3pPr>
              <a:defRPr sz="1400"/>
            </a:lvl3pPr>
            <a:lvl4pPr>
              <a:defRPr sz="1400"/>
            </a:lvl4pPr>
            <a:lvl5pPr>
              <a:defRPr sz="1400"/>
            </a:lvl5pPr>
          </a:lstStyle>
          <a:p>
            <a:pPr marL="0" marR="0" lvl="0" indent="0" algn="l" defTabSz="1717326" rtl="0" eaLnBrk="1" fontAlgn="auto" latinLnBrk="0" hangingPunct="1">
              <a:lnSpc>
                <a:spcPct val="100000"/>
              </a:lnSpc>
              <a:spcBef>
                <a:spcPct val="20000"/>
              </a:spcBef>
              <a:spcAft>
                <a:spcPts val="0"/>
              </a:spcAft>
              <a:buClrTx/>
              <a:buSzTx/>
              <a:buFont typeface="Arial" pitchFamily="34" charset="0"/>
              <a:buNone/>
              <a:tabLst/>
              <a:defRPr/>
            </a:pPr>
            <a:r>
              <a:rPr lang="en-US" dirty="0" smtClean="0"/>
              <a:t>To change the color of a title bar: right click the text box, select format shape, edit the “Fill” and “Line” your desired specifications.</a:t>
            </a:r>
          </a:p>
        </p:txBody>
      </p:sp>
      <p:sp>
        <p:nvSpPr>
          <p:cNvPr id="27" name="Text Placeholder 21"/>
          <p:cNvSpPr>
            <a:spLocks noGrp="1"/>
          </p:cNvSpPr>
          <p:nvPr>
            <p:ph type="body" sz="quarter" idx="14" hasCustomPrompt="1"/>
          </p:nvPr>
        </p:nvSpPr>
        <p:spPr>
          <a:xfrm>
            <a:off x="520071" y="28420219"/>
            <a:ext cx="10141364" cy="1283494"/>
          </a:xfrm>
          <a:prstGeom prst="rect">
            <a:avLst/>
          </a:prstGeom>
          <a:solidFill>
            <a:srgbClr val="C4172F"/>
          </a:solidFill>
          <a:ln>
            <a:solidFill>
              <a:srgbClr val="C4172F"/>
            </a:solidFill>
          </a:ln>
        </p:spPr>
        <p:txBody>
          <a:bodyPr vert="horz" lIns="110561" tIns="55281" rIns="110561" bIns="55281"/>
          <a:lstStyle>
            <a:lvl1pPr marL="0" indent="0">
              <a:buNone/>
              <a:defRPr sz="2100" b="1" baseline="0">
                <a:solidFill>
                  <a:schemeClr val="bg1"/>
                </a:solidFill>
                <a:latin typeface="Arial"/>
                <a:cs typeface="Arial"/>
              </a:defRPr>
            </a:lvl1pPr>
          </a:lstStyle>
          <a:p>
            <a:pPr lvl="0"/>
            <a:r>
              <a:rPr lang="en-US" sz="2100" dirty="0" smtClean="0"/>
              <a:t>Methods</a:t>
            </a:r>
            <a:endParaRPr lang="en-US" dirty="0"/>
          </a:p>
        </p:txBody>
      </p:sp>
      <p:sp>
        <p:nvSpPr>
          <p:cNvPr id="28" name="Text Placeholder 23"/>
          <p:cNvSpPr>
            <a:spLocks noGrp="1"/>
          </p:cNvSpPr>
          <p:nvPr>
            <p:ph type="body" sz="quarter" idx="15" hasCustomPrompt="1"/>
          </p:nvPr>
        </p:nvSpPr>
        <p:spPr>
          <a:xfrm>
            <a:off x="520071" y="30070428"/>
            <a:ext cx="10141364" cy="8801100"/>
          </a:xfrm>
          <a:prstGeom prst="rect">
            <a:avLst/>
          </a:prstGeom>
        </p:spPr>
        <p:txBody>
          <a:bodyPr vert="horz" lIns="110561" tIns="55281" rIns="110561" bIns="55281"/>
          <a:lstStyle>
            <a:lvl1pPr marL="0" marR="0" indent="0" algn="l" defTabSz="1717326" rtl="0" eaLnBrk="1" fontAlgn="auto" latinLnBrk="0" hangingPunct="1">
              <a:lnSpc>
                <a:spcPct val="100000"/>
              </a:lnSpc>
              <a:spcBef>
                <a:spcPct val="20000"/>
              </a:spcBef>
              <a:spcAft>
                <a:spcPts val="0"/>
              </a:spcAft>
              <a:buClrTx/>
              <a:buSzTx/>
              <a:buFont typeface="Arial" pitchFamily="34" charset="0"/>
              <a:buNone/>
              <a:tabLst/>
              <a:defRPr sz="1400"/>
            </a:lvl1pPr>
            <a:lvl2pPr>
              <a:defRPr sz="1400"/>
            </a:lvl2pPr>
            <a:lvl3pPr>
              <a:defRPr sz="1400"/>
            </a:lvl3pPr>
            <a:lvl4pPr>
              <a:defRPr sz="1400"/>
            </a:lvl4pPr>
            <a:lvl5pPr>
              <a:defRPr sz="1400"/>
            </a:lvl5pPr>
          </a:lstStyle>
          <a:p>
            <a:pPr marL="0" marR="0" lvl="0" indent="0" algn="l" defTabSz="1717326" rtl="0" eaLnBrk="1" fontAlgn="auto" latinLnBrk="0" hangingPunct="1">
              <a:lnSpc>
                <a:spcPct val="100000"/>
              </a:lnSpc>
              <a:spcBef>
                <a:spcPct val="20000"/>
              </a:spcBef>
              <a:spcAft>
                <a:spcPts val="0"/>
              </a:spcAft>
              <a:buClrTx/>
              <a:buSzTx/>
              <a:buFont typeface="Arial" pitchFamily="34" charset="0"/>
              <a:buNone/>
              <a:tabLst/>
              <a:defRPr/>
            </a:pPr>
            <a:r>
              <a:rPr lang="en-US" dirty="0" smtClean="0"/>
              <a:t>Copy and paste title bars and text boxes to create additional sections.</a:t>
            </a:r>
          </a:p>
        </p:txBody>
      </p:sp>
      <p:sp>
        <p:nvSpPr>
          <p:cNvPr id="29" name="Text Placeholder 21"/>
          <p:cNvSpPr>
            <a:spLocks noGrp="1"/>
          </p:cNvSpPr>
          <p:nvPr>
            <p:ph type="body" sz="quarter" idx="16" hasCustomPrompt="1"/>
          </p:nvPr>
        </p:nvSpPr>
        <p:spPr>
          <a:xfrm>
            <a:off x="11311526" y="5133975"/>
            <a:ext cx="10141364" cy="1283494"/>
          </a:xfrm>
          <a:prstGeom prst="rect">
            <a:avLst/>
          </a:prstGeom>
          <a:solidFill>
            <a:srgbClr val="C4172F"/>
          </a:solidFill>
          <a:ln>
            <a:solidFill>
              <a:srgbClr val="C4172F"/>
            </a:solidFill>
          </a:ln>
        </p:spPr>
        <p:txBody>
          <a:bodyPr vert="horz" lIns="110561" tIns="55281" rIns="110561" bIns="55281"/>
          <a:lstStyle>
            <a:lvl1pPr marL="0" indent="0">
              <a:buNone/>
              <a:defRPr sz="2100" b="1" baseline="0">
                <a:solidFill>
                  <a:schemeClr val="bg1"/>
                </a:solidFill>
                <a:latin typeface="Arial"/>
                <a:cs typeface="Arial"/>
              </a:defRPr>
            </a:lvl1pPr>
          </a:lstStyle>
          <a:p>
            <a:pPr lvl="0"/>
            <a:r>
              <a:rPr lang="en-US" sz="2100" dirty="0" smtClean="0"/>
              <a:t>Results</a:t>
            </a:r>
            <a:endParaRPr lang="en-US" dirty="0"/>
          </a:p>
        </p:txBody>
      </p:sp>
      <p:sp>
        <p:nvSpPr>
          <p:cNvPr id="30" name="Text Placeholder 23"/>
          <p:cNvSpPr>
            <a:spLocks noGrp="1"/>
          </p:cNvSpPr>
          <p:nvPr>
            <p:ph type="body" sz="quarter" idx="17"/>
          </p:nvPr>
        </p:nvSpPr>
        <p:spPr>
          <a:xfrm>
            <a:off x="22102980" y="30070428"/>
            <a:ext cx="10141364" cy="8801100"/>
          </a:xfrm>
          <a:prstGeom prst="rect">
            <a:avLst/>
          </a:prstGeom>
        </p:spPr>
        <p:txBody>
          <a:bodyPr vert="horz" lIns="110561" tIns="55281" rIns="110561" bIns="55281"/>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ext Placeholder 21"/>
          <p:cNvSpPr>
            <a:spLocks noGrp="1"/>
          </p:cNvSpPr>
          <p:nvPr>
            <p:ph type="body" sz="quarter" idx="18" hasCustomPrompt="1"/>
          </p:nvPr>
        </p:nvSpPr>
        <p:spPr>
          <a:xfrm>
            <a:off x="22102980" y="5133975"/>
            <a:ext cx="10141364" cy="1283494"/>
          </a:xfrm>
          <a:prstGeom prst="rect">
            <a:avLst/>
          </a:prstGeom>
          <a:solidFill>
            <a:srgbClr val="C4172F"/>
          </a:solidFill>
          <a:ln>
            <a:solidFill>
              <a:srgbClr val="C4172F"/>
            </a:solidFill>
          </a:ln>
        </p:spPr>
        <p:txBody>
          <a:bodyPr vert="horz" lIns="110561" tIns="55281" rIns="110561" bIns="55281"/>
          <a:lstStyle>
            <a:lvl1pPr marL="0" indent="0">
              <a:buNone/>
              <a:defRPr sz="2100" b="1" baseline="0">
                <a:solidFill>
                  <a:schemeClr val="bg1"/>
                </a:solidFill>
                <a:latin typeface="Arial"/>
                <a:cs typeface="Arial"/>
              </a:defRPr>
            </a:lvl1pPr>
          </a:lstStyle>
          <a:p>
            <a:pPr lvl="0"/>
            <a:r>
              <a:rPr lang="en-US" sz="2100" dirty="0" smtClean="0"/>
              <a:t>Conclusion</a:t>
            </a:r>
            <a:endParaRPr lang="en-US" dirty="0"/>
          </a:p>
        </p:txBody>
      </p:sp>
      <p:sp>
        <p:nvSpPr>
          <p:cNvPr id="32" name="Text Placeholder 23"/>
          <p:cNvSpPr>
            <a:spLocks noGrp="1"/>
          </p:cNvSpPr>
          <p:nvPr>
            <p:ph type="body" sz="quarter" idx="19"/>
          </p:nvPr>
        </p:nvSpPr>
        <p:spPr>
          <a:xfrm>
            <a:off x="22102980" y="6784180"/>
            <a:ext cx="10141364" cy="21269326"/>
          </a:xfrm>
          <a:prstGeom prst="rect">
            <a:avLst/>
          </a:prstGeom>
        </p:spPr>
        <p:txBody>
          <a:bodyPr vert="horz" lIns="110561" tIns="55281" rIns="110561" bIns="55281"/>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21"/>
          <p:cNvSpPr>
            <a:spLocks noGrp="1"/>
          </p:cNvSpPr>
          <p:nvPr>
            <p:ph type="body" sz="quarter" idx="20" hasCustomPrompt="1"/>
          </p:nvPr>
        </p:nvSpPr>
        <p:spPr>
          <a:xfrm>
            <a:off x="22102980" y="28420219"/>
            <a:ext cx="10141364" cy="1283494"/>
          </a:xfrm>
          <a:prstGeom prst="rect">
            <a:avLst/>
          </a:prstGeom>
          <a:solidFill>
            <a:srgbClr val="C4172F"/>
          </a:solidFill>
          <a:ln>
            <a:solidFill>
              <a:srgbClr val="C4172F"/>
            </a:solidFill>
          </a:ln>
        </p:spPr>
        <p:txBody>
          <a:bodyPr vert="horz" lIns="110561" tIns="55281" rIns="110561" bIns="55281"/>
          <a:lstStyle>
            <a:lvl1pPr marL="0" indent="0">
              <a:buNone/>
              <a:defRPr sz="2100" b="1" baseline="0">
                <a:solidFill>
                  <a:schemeClr val="bg1"/>
                </a:solidFill>
                <a:latin typeface="Arial"/>
                <a:cs typeface="Arial"/>
              </a:defRPr>
            </a:lvl1pPr>
          </a:lstStyle>
          <a:p>
            <a:pPr lvl="0"/>
            <a:r>
              <a:rPr lang="en-US" sz="2100" dirty="0" smtClean="0"/>
              <a:t>References</a:t>
            </a:r>
            <a:endParaRPr lang="en-US" dirty="0"/>
          </a:p>
        </p:txBody>
      </p:sp>
      <p:sp>
        <p:nvSpPr>
          <p:cNvPr id="34" name="Text Placeholder 23"/>
          <p:cNvSpPr>
            <a:spLocks noGrp="1"/>
          </p:cNvSpPr>
          <p:nvPr>
            <p:ph type="body" sz="quarter" idx="21" hasCustomPrompt="1"/>
          </p:nvPr>
        </p:nvSpPr>
        <p:spPr>
          <a:xfrm>
            <a:off x="11311526" y="6784182"/>
            <a:ext cx="10141364" cy="32087344"/>
          </a:xfrm>
          <a:prstGeom prst="rect">
            <a:avLst/>
          </a:prstGeom>
        </p:spPr>
        <p:txBody>
          <a:bodyPr vert="horz" lIns="110561" tIns="55281" rIns="110561" bIns="55281"/>
          <a:lstStyle>
            <a:lvl1pPr marL="0" indent="0">
              <a:buNone/>
              <a:defRPr sz="1400" baseline="0"/>
            </a:lvl1pPr>
            <a:lvl2pPr marL="195330" indent="0">
              <a:buNone/>
              <a:defRPr sz="1400"/>
            </a:lvl2pPr>
            <a:lvl3pPr>
              <a:defRPr sz="1400"/>
            </a:lvl3pPr>
            <a:lvl4pPr>
              <a:defRPr sz="1400"/>
            </a:lvl4pPr>
            <a:lvl5pPr>
              <a:defRPr sz="1400"/>
            </a:lvl5pPr>
          </a:lstStyle>
          <a:p>
            <a:pPr lvl="0"/>
            <a:r>
              <a:rPr lang="en-US" dirty="0" smtClean="0"/>
              <a:t>Remember to save all charts, graphs, and tables as 300DPI images prior to inserting them into your posters. Doing so will ensure the best results when printing your posters.</a:t>
            </a:r>
          </a:p>
        </p:txBody>
      </p:sp>
      <p:sp>
        <p:nvSpPr>
          <p:cNvPr id="36" name="Picture Placeholder 35"/>
          <p:cNvSpPr>
            <a:spLocks noGrp="1"/>
          </p:cNvSpPr>
          <p:nvPr>
            <p:ph type="pic" sz="quarter" idx="22" hasCustomPrompt="1"/>
          </p:nvPr>
        </p:nvSpPr>
        <p:spPr>
          <a:xfrm>
            <a:off x="910128" y="1100140"/>
            <a:ext cx="2340316" cy="3300413"/>
          </a:xfrm>
          <a:prstGeom prst="rect">
            <a:avLst/>
          </a:prstGeom>
          <a:solidFill>
            <a:schemeClr val="bg1"/>
          </a:solidFill>
        </p:spPr>
        <p:txBody>
          <a:bodyPr vert="horz" lIns="110561" tIns="55281" rIns="110561" bIns="55281"/>
          <a:lstStyle>
            <a:lvl1pPr marL="0" indent="0">
              <a:buNone/>
              <a:defRPr sz="1000"/>
            </a:lvl1pPr>
          </a:lstStyle>
          <a:p>
            <a:r>
              <a:rPr lang="en-US" dirty="0" smtClean="0"/>
              <a:t>LOGO</a:t>
            </a:r>
            <a:endParaRPr lang="en-US" dirty="0"/>
          </a:p>
        </p:txBody>
      </p:sp>
      <p:sp>
        <p:nvSpPr>
          <p:cNvPr id="37" name="Picture Placeholder 35"/>
          <p:cNvSpPr>
            <a:spLocks noGrp="1"/>
          </p:cNvSpPr>
          <p:nvPr>
            <p:ph type="pic" sz="quarter" idx="23" hasCustomPrompt="1"/>
          </p:nvPr>
        </p:nvSpPr>
        <p:spPr>
          <a:xfrm>
            <a:off x="29644000" y="1100140"/>
            <a:ext cx="2340316" cy="3300413"/>
          </a:xfrm>
          <a:prstGeom prst="rect">
            <a:avLst/>
          </a:prstGeom>
          <a:solidFill>
            <a:schemeClr val="bg1"/>
          </a:solidFill>
        </p:spPr>
        <p:txBody>
          <a:bodyPr vert="horz" lIns="110561" tIns="55281" rIns="110561" bIns="55281"/>
          <a:lstStyle>
            <a:lvl1pPr marL="0" indent="0">
              <a:buNone/>
              <a:defRPr sz="1000"/>
            </a:lvl1pPr>
          </a:lstStyle>
          <a:p>
            <a:r>
              <a:rPr lang="en-US" dirty="0" smtClean="0"/>
              <a:t>LOGO</a:t>
            </a:r>
            <a:endParaRPr lang="en-US" dirty="0"/>
          </a:p>
        </p:txBody>
      </p:sp>
      <p:sp>
        <p:nvSpPr>
          <p:cNvPr id="39" name="Chart Placeholder 38"/>
          <p:cNvSpPr>
            <a:spLocks noGrp="1"/>
          </p:cNvSpPr>
          <p:nvPr>
            <p:ph type="chart" sz="quarter" idx="24"/>
          </p:nvPr>
        </p:nvSpPr>
        <p:spPr>
          <a:xfrm>
            <a:off x="12091634" y="19435762"/>
            <a:ext cx="8581157" cy="8067675"/>
          </a:xfrm>
          <a:prstGeom prst="rect">
            <a:avLst/>
          </a:prstGeom>
        </p:spPr>
        <p:txBody>
          <a:bodyPr vert="horz" lIns="110561" tIns="55281" rIns="110561" bIns="55281"/>
          <a:lstStyle>
            <a:lvl1pPr marL="0" indent="0">
              <a:buNone/>
              <a:defRPr sz="1400"/>
            </a:lvl1pPr>
          </a:lstStyle>
          <a:p>
            <a:endParaRPr lang="en-US" dirty="0"/>
          </a:p>
        </p:txBody>
      </p:sp>
      <p:sp>
        <p:nvSpPr>
          <p:cNvPr id="40" name="Chart Placeholder 38"/>
          <p:cNvSpPr>
            <a:spLocks noGrp="1"/>
          </p:cNvSpPr>
          <p:nvPr>
            <p:ph type="chart" sz="quarter" idx="25"/>
          </p:nvPr>
        </p:nvSpPr>
        <p:spPr>
          <a:xfrm>
            <a:off x="12091634" y="29520358"/>
            <a:ext cx="8581157" cy="8067675"/>
          </a:xfrm>
          <a:prstGeom prst="rect">
            <a:avLst/>
          </a:prstGeom>
        </p:spPr>
        <p:txBody>
          <a:bodyPr vert="horz" lIns="110561" tIns="55281" rIns="110561" bIns="55281"/>
          <a:lstStyle>
            <a:lvl1pPr marL="0" indent="0">
              <a:buNone/>
              <a:defRPr sz="1400"/>
            </a:lvl1pPr>
          </a:lstStyle>
          <a:p>
            <a:endParaRPr lang="en-US" dirty="0"/>
          </a:p>
        </p:txBody>
      </p:sp>
      <p:pic>
        <p:nvPicPr>
          <p:cNvPr id="3" name="Picture 2" descr="Logo.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9904035" y="38976310"/>
            <a:ext cx="2340316" cy="452627"/>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1717326" rtl="0" eaLnBrk="1" latinLnBrk="0" hangingPunct="1">
        <a:spcBef>
          <a:spcPct val="0"/>
        </a:spcBef>
        <a:buNone/>
        <a:defRPr sz="8300" kern="1200">
          <a:solidFill>
            <a:schemeClr val="tx1"/>
          </a:solidFill>
          <a:latin typeface="+mj-lt"/>
          <a:ea typeface="+mj-ea"/>
          <a:cs typeface="+mj-cs"/>
        </a:defRPr>
      </a:lvl1pPr>
    </p:titleStyle>
    <p:bodyStyle>
      <a:lvl1pPr marL="643997" indent="-643997" algn="l" defTabSz="1717326" rtl="0" eaLnBrk="1" latinLnBrk="0" hangingPunct="1">
        <a:spcBef>
          <a:spcPct val="20000"/>
        </a:spcBef>
        <a:buFont typeface="Arial" pitchFamily="34" charset="0"/>
        <a:buChar char="•"/>
        <a:defRPr sz="6000" kern="1200">
          <a:solidFill>
            <a:schemeClr val="tx1"/>
          </a:solidFill>
          <a:latin typeface="+mn-lt"/>
          <a:ea typeface="+mn-ea"/>
          <a:cs typeface="+mn-cs"/>
        </a:defRPr>
      </a:lvl1pPr>
      <a:lvl2pPr marL="1395328" indent="-536664" algn="l" defTabSz="1717326" rtl="0" eaLnBrk="1" latinLnBrk="0" hangingPunct="1">
        <a:spcBef>
          <a:spcPct val="20000"/>
        </a:spcBef>
        <a:buFont typeface="Arial" pitchFamily="34" charset="0"/>
        <a:buChar char="–"/>
        <a:defRPr sz="5200" kern="1200">
          <a:solidFill>
            <a:schemeClr val="tx1"/>
          </a:solidFill>
          <a:latin typeface="+mn-lt"/>
          <a:ea typeface="+mn-ea"/>
          <a:cs typeface="+mn-cs"/>
        </a:defRPr>
      </a:lvl2pPr>
      <a:lvl3pPr marL="2146658" indent="-429331" algn="l" defTabSz="1717326" rtl="0" eaLnBrk="1" latinLnBrk="0" hangingPunct="1">
        <a:spcBef>
          <a:spcPct val="20000"/>
        </a:spcBef>
        <a:buFont typeface="Arial" pitchFamily="34" charset="0"/>
        <a:buChar char="•"/>
        <a:defRPr sz="4400" kern="1200">
          <a:solidFill>
            <a:schemeClr val="tx1"/>
          </a:solidFill>
          <a:latin typeface="+mn-lt"/>
          <a:ea typeface="+mn-ea"/>
          <a:cs typeface="+mn-cs"/>
        </a:defRPr>
      </a:lvl3pPr>
      <a:lvl4pPr marL="3005321" indent="-429331" algn="l" defTabSz="1717326"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3863985" indent="-429331" algn="l" defTabSz="1717326"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722647" indent="-429331" algn="l" defTabSz="1717326"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581309" indent="-429331" algn="l" defTabSz="1717326"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439974" indent="-429331" algn="l" defTabSz="1717326"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298636" indent="-429331" algn="l" defTabSz="1717326" rtl="0" eaLnBrk="1" latinLnBrk="0" hangingPunct="1">
        <a:spcBef>
          <a:spcPct val="20000"/>
        </a:spcBef>
        <a:buFont typeface="Arial" pitchFamily="34" charset="0"/>
        <a:buChar char="•"/>
        <a:defRPr sz="3800" kern="1200">
          <a:solidFill>
            <a:schemeClr val="tx1"/>
          </a:solidFill>
          <a:latin typeface="+mn-lt"/>
          <a:ea typeface="+mn-ea"/>
          <a:cs typeface="+mn-cs"/>
        </a:defRPr>
      </a:lvl9pPr>
    </p:bodyStyle>
    <p:otherStyle>
      <a:defPPr>
        <a:defRPr lang="en-US"/>
      </a:defPPr>
      <a:lvl1pPr marL="0" algn="l" defTabSz="1717326" rtl="0" eaLnBrk="1" latinLnBrk="0" hangingPunct="1">
        <a:defRPr sz="3300" kern="1200">
          <a:solidFill>
            <a:schemeClr val="tx1"/>
          </a:solidFill>
          <a:latin typeface="+mn-lt"/>
          <a:ea typeface="+mn-ea"/>
          <a:cs typeface="+mn-cs"/>
        </a:defRPr>
      </a:lvl1pPr>
      <a:lvl2pPr marL="858662" algn="l" defTabSz="1717326" rtl="0" eaLnBrk="1" latinLnBrk="0" hangingPunct="1">
        <a:defRPr sz="3300" kern="1200">
          <a:solidFill>
            <a:schemeClr val="tx1"/>
          </a:solidFill>
          <a:latin typeface="+mn-lt"/>
          <a:ea typeface="+mn-ea"/>
          <a:cs typeface="+mn-cs"/>
        </a:defRPr>
      </a:lvl2pPr>
      <a:lvl3pPr marL="1717326" algn="l" defTabSz="1717326" rtl="0" eaLnBrk="1" latinLnBrk="0" hangingPunct="1">
        <a:defRPr sz="3300" kern="1200">
          <a:solidFill>
            <a:schemeClr val="tx1"/>
          </a:solidFill>
          <a:latin typeface="+mn-lt"/>
          <a:ea typeface="+mn-ea"/>
          <a:cs typeface="+mn-cs"/>
        </a:defRPr>
      </a:lvl3pPr>
      <a:lvl4pPr marL="2575988" algn="l" defTabSz="1717326" rtl="0" eaLnBrk="1" latinLnBrk="0" hangingPunct="1">
        <a:defRPr sz="3300" kern="1200">
          <a:solidFill>
            <a:schemeClr val="tx1"/>
          </a:solidFill>
          <a:latin typeface="+mn-lt"/>
          <a:ea typeface="+mn-ea"/>
          <a:cs typeface="+mn-cs"/>
        </a:defRPr>
      </a:lvl4pPr>
      <a:lvl5pPr marL="3434652" algn="l" defTabSz="1717326" rtl="0" eaLnBrk="1" latinLnBrk="0" hangingPunct="1">
        <a:defRPr sz="3300" kern="1200">
          <a:solidFill>
            <a:schemeClr val="tx1"/>
          </a:solidFill>
          <a:latin typeface="+mn-lt"/>
          <a:ea typeface="+mn-ea"/>
          <a:cs typeface="+mn-cs"/>
        </a:defRPr>
      </a:lvl5pPr>
      <a:lvl6pPr marL="4293315" algn="l" defTabSz="1717326" rtl="0" eaLnBrk="1" latinLnBrk="0" hangingPunct="1">
        <a:defRPr sz="3300" kern="1200">
          <a:solidFill>
            <a:schemeClr val="tx1"/>
          </a:solidFill>
          <a:latin typeface="+mn-lt"/>
          <a:ea typeface="+mn-ea"/>
          <a:cs typeface="+mn-cs"/>
        </a:defRPr>
      </a:lvl6pPr>
      <a:lvl7pPr marL="5151978" algn="l" defTabSz="1717326" rtl="0" eaLnBrk="1" latinLnBrk="0" hangingPunct="1">
        <a:defRPr sz="3300" kern="1200">
          <a:solidFill>
            <a:schemeClr val="tx1"/>
          </a:solidFill>
          <a:latin typeface="+mn-lt"/>
          <a:ea typeface="+mn-ea"/>
          <a:cs typeface="+mn-cs"/>
        </a:defRPr>
      </a:lvl7pPr>
      <a:lvl8pPr marL="6010640" algn="l" defTabSz="1717326" rtl="0" eaLnBrk="1" latinLnBrk="0" hangingPunct="1">
        <a:defRPr sz="3300" kern="1200">
          <a:solidFill>
            <a:schemeClr val="tx1"/>
          </a:solidFill>
          <a:latin typeface="+mn-lt"/>
          <a:ea typeface="+mn-ea"/>
          <a:cs typeface="+mn-cs"/>
        </a:defRPr>
      </a:lvl8pPr>
      <a:lvl9pPr marL="6869305" algn="l" defTabSz="1717326"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20072" y="275367"/>
            <a:ext cx="31724273" cy="5096632"/>
          </a:xfrm>
          <a:prstGeom prst="rect">
            <a:avLst/>
          </a:prstGeom>
          <a:solidFill>
            <a:srgbClr val="00FF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500"/>
              </a:lnSpc>
            </a:pPr>
            <a:endParaRPr lang="en-IN" dirty="0"/>
          </a:p>
        </p:txBody>
      </p:sp>
      <p:sp>
        <p:nvSpPr>
          <p:cNvPr id="20" name="Text Placeholder 19"/>
          <p:cNvSpPr>
            <a:spLocks noGrp="1"/>
          </p:cNvSpPr>
          <p:nvPr>
            <p:ph type="body" sz="quarter" idx="10"/>
          </p:nvPr>
        </p:nvSpPr>
        <p:spPr>
          <a:xfrm>
            <a:off x="594408" y="5375926"/>
            <a:ext cx="10287072" cy="781891"/>
          </a:xfrm>
          <a:solidFill>
            <a:schemeClr val="accent2">
              <a:lumMod val="20000"/>
              <a:lumOff val="80000"/>
            </a:schemeClr>
          </a:solidFill>
          <a:ln>
            <a:solidFill>
              <a:srgbClr val="0070C0"/>
            </a:solidFill>
          </a:ln>
        </p:spPr>
        <p:txBody>
          <a:bodyPr anchor="ctr"/>
          <a:lstStyle/>
          <a:p>
            <a:pPr algn="ctr"/>
            <a:r>
              <a:rPr lang="en-US" sz="4400" dirty="0" smtClean="0">
                <a:solidFill>
                  <a:schemeClr val="tx1"/>
                </a:solidFill>
              </a:rPr>
              <a:t>Introduction</a:t>
            </a:r>
            <a:endParaRPr lang="en-US" sz="4400" dirty="0">
              <a:solidFill>
                <a:schemeClr val="tx1"/>
              </a:solidFill>
            </a:endParaRPr>
          </a:p>
        </p:txBody>
      </p:sp>
      <p:sp>
        <p:nvSpPr>
          <p:cNvPr id="21" name="Text Placeholder 20"/>
          <p:cNvSpPr>
            <a:spLocks noGrp="1"/>
          </p:cNvSpPr>
          <p:nvPr>
            <p:ph type="body" sz="quarter" idx="11"/>
          </p:nvPr>
        </p:nvSpPr>
        <p:spPr>
          <a:xfrm>
            <a:off x="594408" y="6229255"/>
            <a:ext cx="10287072" cy="10715700"/>
          </a:xfrm>
          <a:ln>
            <a:solidFill>
              <a:srgbClr val="0070C0"/>
            </a:solidFill>
          </a:ln>
        </p:spPr>
        <p:txBody>
          <a:bodyPr/>
          <a:lstStyle/>
          <a:p>
            <a:pPr marL="530965" indent="-530965" algn="just"/>
            <a:r>
              <a:rPr lang="en-US" sz="2800" dirty="0">
                <a:latin typeface="Lato"/>
              </a:rPr>
              <a:t>	</a:t>
            </a:r>
          </a:p>
          <a:p>
            <a:pPr marL="530965" indent="-530965" algn="just"/>
            <a:endParaRPr lang="en-IN" sz="2800" dirty="0">
              <a:latin typeface="Lato"/>
            </a:endParaRPr>
          </a:p>
        </p:txBody>
      </p:sp>
      <p:sp>
        <p:nvSpPr>
          <p:cNvPr id="22" name="Text Placeholder 21"/>
          <p:cNvSpPr>
            <a:spLocks noGrp="1"/>
          </p:cNvSpPr>
          <p:nvPr>
            <p:ph type="body" sz="quarter" idx="12"/>
          </p:nvPr>
        </p:nvSpPr>
        <p:spPr>
          <a:xfrm>
            <a:off x="665846" y="16087699"/>
            <a:ext cx="10215634" cy="1071570"/>
          </a:xfrm>
          <a:solidFill>
            <a:schemeClr val="accent2">
              <a:lumMod val="20000"/>
              <a:lumOff val="80000"/>
            </a:schemeClr>
          </a:solidFill>
          <a:ln>
            <a:solidFill>
              <a:srgbClr val="0070C0"/>
            </a:solidFill>
          </a:ln>
        </p:spPr>
        <p:txBody>
          <a:bodyPr anchor="ctr"/>
          <a:lstStyle/>
          <a:p>
            <a:pPr algn="ctr"/>
            <a:r>
              <a:rPr lang="en-US" sz="4400" dirty="0">
                <a:solidFill>
                  <a:schemeClr val="tx1"/>
                </a:solidFill>
              </a:rPr>
              <a:t>Objectives</a:t>
            </a:r>
          </a:p>
        </p:txBody>
      </p:sp>
      <p:sp>
        <p:nvSpPr>
          <p:cNvPr id="23" name="Text Placeholder 22"/>
          <p:cNvSpPr>
            <a:spLocks noGrp="1"/>
          </p:cNvSpPr>
          <p:nvPr>
            <p:ph type="body" sz="quarter" idx="13"/>
          </p:nvPr>
        </p:nvSpPr>
        <p:spPr>
          <a:xfrm>
            <a:off x="594408" y="17230707"/>
            <a:ext cx="10287072" cy="4572032"/>
          </a:xfrm>
          <a:ln>
            <a:solidFill>
              <a:srgbClr val="0070C0"/>
            </a:solidFill>
          </a:ln>
        </p:spPr>
        <p:txBody>
          <a:bodyPr/>
          <a:lstStyle/>
          <a:p>
            <a:pPr marL="457200" indent="-457200" algn="just">
              <a:buFont typeface="Wingdings" pitchFamily="2" charset="2"/>
              <a:buChar char="v"/>
            </a:pPr>
            <a:r>
              <a:rPr lang="en-US" sz="3200" dirty="0" smtClean="0">
                <a:latin typeface="Lato"/>
                <a:cs typeface="Times New Roman" pitchFamily="18" charset="0"/>
              </a:rPr>
              <a:t>To analyze the linkage between ISMR with ENSO and other drivers in the Pacific Ocean (SST, low level winds etc.) during onset, peak, and withdrawal phases of Indian summer monsoon</a:t>
            </a:r>
          </a:p>
          <a:p>
            <a:pPr marL="457200" indent="-457200" algn="just">
              <a:buFont typeface="Wingdings" pitchFamily="2" charset="2"/>
              <a:buChar char="v"/>
            </a:pPr>
            <a:r>
              <a:rPr lang="en-US" sz="3200" dirty="0" smtClean="0">
                <a:latin typeface="Lato"/>
                <a:cs typeface="Times New Roman" pitchFamily="18" charset="0"/>
              </a:rPr>
              <a:t>To analyze the changes in ENSO-ISMR relationship from early decades (1951-1980) to recent decades (1986-2015) during El Ni</a:t>
            </a:r>
            <a:r>
              <a:rPr lang="en-US" sz="3200" dirty="0" smtClean="0">
                <a:latin typeface="Lato"/>
              </a:rPr>
              <a:t>ñ</a:t>
            </a:r>
            <a:r>
              <a:rPr lang="en-US" sz="3200" dirty="0" smtClean="0">
                <a:latin typeface="Lato"/>
                <a:cs typeface="Times New Roman" pitchFamily="18" charset="0"/>
              </a:rPr>
              <a:t>o and La Ni</a:t>
            </a:r>
            <a:r>
              <a:rPr lang="en-US" sz="3200" dirty="0" smtClean="0">
                <a:latin typeface="Lato"/>
              </a:rPr>
              <a:t>ñ</a:t>
            </a:r>
            <a:r>
              <a:rPr lang="en-US" sz="3200" dirty="0" smtClean="0">
                <a:latin typeface="Lato"/>
                <a:cs typeface="Times New Roman" pitchFamily="18" charset="0"/>
              </a:rPr>
              <a:t>a events within each phases</a:t>
            </a:r>
            <a:r>
              <a:rPr lang="en-US" sz="3000" dirty="0" smtClean="0">
                <a:latin typeface="+mj-lt"/>
                <a:cs typeface="Times New Roman" pitchFamily="18" charset="0"/>
              </a:rPr>
              <a:t>.</a:t>
            </a:r>
          </a:p>
        </p:txBody>
      </p:sp>
      <p:sp>
        <p:nvSpPr>
          <p:cNvPr id="24" name="Text Placeholder 23"/>
          <p:cNvSpPr>
            <a:spLocks noGrp="1"/>
          </p:cNvSpPr>
          <p:nvPr>
            <p:ph type="body" sz="quarter" idx="14"/>
          </p:nvPr>
        </p:nvSpPr>
        <p:spPr>
          <a:xfrm>
            <a:off x="594408" y="27089151"/>
            <a:ext cx="10287072" cy="1214446"/>
          </a:xfrm>
          <a:solidFill>
            <a:schemeClr val="accent2">
              <a:lumMod val="20000"/>
              <a:lumOff val="80000"/>
            </a:schemeClr>
          </a:solidFill>
          <a:ln>
            <a:solidFill>
              <a:srgbClr val="0070C0"/>
            </a:solidFill>
          </a:ln>
        </p:spPr>
        <p:txBody>
          <a:bodyPr anchor="ctr"/>
          <a:lstStyle/>
          <a:p>
            <a:pPr algn="ctr"/>
            <a:r>
              <a:rPr lang="en-US" sz="4400" dirty="0" smtClean="0">
                <a:solidFill>
                  <a:schemeClr val="tx1"/>
                </a:solidFill>
              </a:rPr>
              <a:t>Data &amp; Methodology</a:t>
            </a:r>
            <a:endParaRPr lang="en-US" sz="4400" dirty="0">
              <a:solidFill>
                <a:schemeClr val="tx1"/>
              </a:solidFill>
            </a:endParaRPr>
          </a:p>
        </p:txBody>
      </p:sp>
      <p:sp>
        <p:nvSpPr>
          <p:cNvPr id="25" name="Text Placeholder 24"/>
          <p:cNvSpPr>
            <a:spLocks noGrp="1"/>
          </p:cNvSpPr>
          <p:nvPr>
            <p:ph type="body" sz="quarter" idx="15"/>
          </p:nvPr>
        </p:nvSpPr>
        <p:spPr>
          <a:xfrm>
            <a:off x="665846" y="22802871"/>
            <a:ext cx="10215634" cy="4286280"/>
          </a:xfrm>
          <a:ln>
            <a:solidFill>
              <a:srgbClr val="0070C0"/>
            </a:solidFill>
          </a:ln>
        </p:spPr>
        <p:txBody>
          <a:bodyPr/>
          <a:lstStyle/>
          <a:p>
            <a:pPr marL="530965" indent="-530965" algn="just"/>
            <a:r>
              <a:rPr lang="en-IN" sz="2800" dirty="0" smtClean="0">
                <a:latin typeface="+mj-lt"/>
              </a:rPr>
              <a:t>   	</a:t>
            </a:r>
            <a:r>
              <a:rPr lang="en-IN" sz="3200" dirty="0" smtClean="0">
                <a:latin typeface="Lato"/>
              </a:rPr>
              <a:t>The present work mainly focuses on the analysis of the changes in the ENSO-ISMR relations and its influencing mechanisms during different phases. The major influence for this relationship is from the Indo-Pacific domain and it affects the summer monsoon rainfall over different regions of India. Hence, the study area of the present work is the Indo-Pacific domain and the Indian region.</a:t>
            </a:r>
            <a:endParaRPr lang="en-IN" sz="3200" dirty="0">
              <a:latin typeface="Lato"/>
            </a:endParaRPr>
          </a:p>
          <a:p>
            <a:pPr marL="530965" indent="-530965" algn="just"/>
            <a:r>
              <a:rPr lang="en-IN" sz="2800" b="1" dirty="0">
                <a:latin typeface="+mj-lt"/>
              </a:rPr>
              <a:t>		      </a:t>
            </a:r>
          </a:p>
          <a:p>
            <a:pPr marL="530965" indent="-530965" algn="just"/>
            <a:endParaRPr lang="en-IN" sz="2800" b="1" dirty="0">
              <a:latin typeface="+mj-lt"/>
            </a:endParaRPr>
          </a:p>
          <a:p>
            <a:pPr marL="530965" indent="-530965" algn="just">
              <a:spcBef>
                <a:spcPts val="0"/>
              </a:spcBef>
              <a:spcAft>
                <a:spcPts val="1693"/>
              </a:spcAft>
            </a:pPr>
            <a:endParaRPr lang="en-IN" sz="2800" b="1" dirty="0">
              <a:latin typeface="+mj-lt"/>
            </a:endParaRPr>
          </a:p>
        </p:txBody>
      </p:sp>
      <p:sp>
        <p:nvSpPr>
          <p:cNvPr id="26" name="Text Placeholder 25"/>
          <p:cNvSpPr>
            <a:spLocks noGrp="1"/>
          </p:cNvSpPr>
          <p:nvPr>
            <p:ph type="body" sz="quarter" idx="16"/>
          </p:nvPr>
        </p:nvSpPr>
        <p:spPr>
          <a:xfrm>
            <a:off x="11095794" y="5443437"/>
            <a:ext cx="12073022" cy="728888"/>
          </a:xfrm>
          <a:solidFill>
            <a:schemeClr val="accent2">
              <a:lumMod val="20000"/>
              <a:lumOff val="80000"/>
            </a:schemeClr>
          </a:solidFill>
          <a:ln>
            <a:solidFill>
              <a:srgbClr val="0070C0"/>
            </a:solidFill>
          </a:ln>
        </p:spPr>
        <p:txBody>
          <a:bodyPr anchor="ctr"/>
          <a:lstStyle/>
          <a:p>
            <a:pPr algn="ctr"/>
            <a:r>
              <a:rPr lang="en-US" sz="4400" dirty="0">
                <a:solidFill>
                  <a:schemeClr val="tx1"/>
                </a:solidFill>
                <a:latin typeface="+mj-lt"/>
              </a:rPr>
              <a:t>Results</a:t>
            </a:r>
            <a:endParaRPr lang="en-US" sz="3400" dirty="0">
              <a:solidFill>
                <a:schemeClr val="tx1"/>
              </a:solidFill>
              <a:latin typeface="+mj-lt"/>
            </a:endParaRPr>
          </a:p>
        </p:txBody>
      </p:sp>
      <p:sp>
        <p:nvSpPr>
          <p:cNvPr id="27" name="Text Placeholder 26"/>
          <p:cNvSpPr>
            <a:spLocks noGrp="1"/>
          </p:cNvSpPr>
          <p:nvPr>
            <p:ph type="body" sz="quarter" idx="17"/>
          </p:nvPr>
        </p:nvSpPr>
        <p:spPr>
          <a:xfrm>
            <a:off x="23383130" y="15730509"/>
            <a:ext cx="8786874" cy="20717020"/>
          </a:xfrm>
          <a:ln>
            <a:solidFill>
              <a:srgbClr val="0070C0"/>
            </a:solidFill>
          </a:ln>
        </p:spPr>
        <p:txBody>
          <a:bodyPr/>
          <a:lstStyle/>
          <a:p>
            <a:pPr algn="just">
              <a:buNone/>
            </a:pPr>
            <a:endParaRPr lang="en-US" sz="3400" i="1" dirty="0" smtClean="0"/>
          </a:p>
          <a:p>
            <a:pPr algn="just">
              <a:buNone/>
            </a:pPr>
            <a:r>
              <a:rPr lang="en-US" sz="3400" i="1" dirty="0" smtClean="0"/>
              <a:t>Acknowledgements</a:t>
            </a:r>
            <a:endParaRPr lang="en-US" sz="3400" i="1" dirty="0"/>
          </a:p>
          <a:p>
            <a:pPr algn="just"/>
            <a:r>
              <a:rPr lang="en-US" sz="3400" dirty="0" smtClean="0"/>
              <a:t>We are thankful to the Director, Indian Institute of Tropical Meteorology (IITM), and the Principal, Sree Krishna College, Guruvayur for providing facility for the analyses </a:t>
            </a:r>
          </a:p>
          <a:p>
            <a:pPr algn="just"/>
            <a:endParaRPr lang="en-US" sz="3400" dirty="0" smtClean="0"/>
          </a:p>
          <a:p>
            <a:pPr algn="just">
              <a:buNone/>
            </a:pPr>
            <a:r>
              <a:rPr lang="en-US" sz="3400" i="1" dirty="0" smtClean="0"/>
              <a:t>References </a:t>
            </a:r>
          </a:p>
          <a:p>
            <a:pPr algn="just">
              <a:buNone/>
            </a:pPr>
            <a:r>
              <a:rPr lang="en-US" sz="3400" dirty="0" err="1" smtClean="0"/>
              <a:t>Cherchi</a:t>
            </a:r>
            <a:r>
              <a:rPr lang="en-US" sz="3400" dirty="0" smtClean="0"/>
              <a:t> A, Navarra A (2013) Influence of ENSO and the Indian Ocean Dipole on the Indian summer monsoon variability. </a:t>
            </a:r>
            <a:r>
              <a:rPr lang="en-US" sz="3400" dirty="0" err="1" smtClean="0"/>
              <a:t>Clim</a:t>
            </a:r>
            <a:r>
              <a:rPr lang="en-US" sz="3400" dirty="0" smtClean="0"/>
              <a:t> </a:t>
            </a:r>
            <a:r>
              <a:rPr lang="en-US" sz="3400" dirty="0" err="1" smtClean="0"/>
              <a:t>Dyn</a:t>
            </a:r>
            <a:r>
              <a:rPr lang="en-US" sz="3400" dirty="0" smtClean="0"/>
              <a:t> 41: 81-103.</a:t>
            </a:r>
          </a:p>
          <a:p>
            <a:pPr algn="just">
              <a:buNone/>
            </a:pPr>
            <a:r>
              <a:rPr lang="en-US" sz="3400" dirty="0" smtClean="0"/>
              <a:t>Hrudya PH, Varikoden H, Vishnu R (2020) A review on the Indian Summer Monsoon rainfall, Variability and their association with ENSO and IOD. </a:t>
            </a:r>
            <a:r>
              <a:rPr lang="en-US" sz="3400" dirty="0" err="1" smtClean="0"/>
              <a:t>Meteorol</a:t>
            </a:r>
            <a:r>
              <a:rPr lang="en-US" sz="3400" dirty="0" smtClean="0"/>
              <a:t> </a:t>
            </a:r>
            <a:r>
              <a:rPr lang="en-US" sz="3400" dirty="0" err="1" smtClean="0"/>
              <a:t>Atmos</a:t>
            </a:r>
            <a:r>
              <a:rPr lang="en-US" sz="3400" dirty="0" smtClean="0"/>
              <a:t> Phys: DOI: 10.1007/s00703-020-00734-5.</a:t>
            </a:r>
          </a:p>
          <a:p>
            <a:pPr algn="just">
              <a:buNone/>
            </a:pPr>
            <a:r>
              <a:rPr lang="en-US" sz="3400" dirty="0" smtClean="0"/>
              <a:t>Kumar KK, </a:t>
            </a:r>
            <a:r>
              <a:rPr lang="en-US" sz="3400" dirty="0" err="1" smtClean="0"/>
              <a:t>Rajagopalan</a:t>
            </a:r>
            <a:r>
              <a:rPr lang="en-US" sz="3400" dirty="0" smtClean="0"/>
              <a:t> B, Cane MA (1999) On the weakening relationship between the Indian monsoon and ENSO. Science 284: 2156-2159.</a:t>
            </a:r>
          </a:p>
          <a:p>
            <a:pPr algn="just">
              <a:buNone/>
            </a:pPr>
            <a:r>
              <a:rPr lang="en-US" sz="3400" dirty="0" err="1" smtClean="0"/>
              <a:t>Mishra</a:t>
            </a:r>
            <a:r>
              <a:rPr lang="en-US" sz="3400" dirty="0" smtClean="0"/>
              <a:t> V, </a:t>
            </a:r>
            <a:r>
              <a:rPr lang="en-US" sz="3400" dirty="0" err="1" smtClean="0"/>
              <a:t>Smoliak</a:t>
            </a:r>
            <a:r>
              <a:rPr lang="en-US" sz="3400" dirty="0" smtClean="0"/>
              <a:t> BV, </a:t>
            </a:r>
            <a:r>
              <a:rPr lang="en-US" sz="3400" dirty="0" err="1" smtClean="0"/>
              <a:t>Lettenmaier</a:t>
            </a:r>
            <a:r>
              <a:rPr lang="en-US" sz="3400" dirty="0" smtClean="0"/>
              <a:t> DP, Wallace JM (2012) A prominent pattern of year-to-year variability in Indian Summer Monsoon Rainfall. PNAS 109: 7213-7217.</a:t>
            </a:r>
          </a:p>
          <a:p>
            <a:pPr algn="just">
              <a:buNone/>
            </a:pPr>
            <a:r>
              <a:rPr lang="en-US" sz="3400" dirty="0" err="1" smtClean="0"/>
              <a:t>Sikka</a:t>
            </a:r>
            <a:r>
              <a:rPr lang="en-US" sz="3400" dirty="0" smtClean="0"/>
              <a:t> DR (1980) Some aspects of the large scale fluctuations of summer monsoon rainfall over India in relation to fluctuations in the planetary and regional scale circulation parameters, PNAS 89: 179-195.</a:t>
            </a:r>
          </a:p>
          <a:p>
            <a:pPr algn="just">
              <a:buNone/>
            </a:pPr>
            <a:r>
              <a:rPr lang="en-US" sz="3400" dirty="0" smtClean="0"/>
              <a:t>Xavier PK, </a:t>
            </a:r>
            <a:r>
              <a:rPr lang="en-US" sz="3400" dirty="0" err="1" smtClean="0"/>
              <a:t>Marzin</a:t>
            </a:r>
            <a:r>
              <a:rPr lang="en-US" sz="3400" dirty="0" smtClean="0"/>
              <a:t> C, </a:t>
            </a:r>
            <a:r>
              <a:rPr lang="en-US" sz="3400" dirty="0" err="1" smtClean="0"/>
              <a:t>Goswami</a:t>
            </a:r>
            <a:r>
              <a:rPr lang="en-US" sz="3400" dirty="0" smtClean="0"/>
              <a:t> BN (2007) An objective definition of the Indian summer monsoon season and a new perspective on the ENSO-monsoon relationship. Q J R </a:t>
            </a:r>
            <a:r>
              <a:rPr lang="en-US" sz="3400" dirty="0" err="1" smtClean="0"/>
              <a:t>Meteorol</a:t>
            </a:r>
            <a:r>
              <a:rPr lang="en-US" sz="3400" dirty="0" smtClean="0"/>
              <a:t> Soc133: 749-764.</a:t>
            </a:r>
          </a:p>
          <a:p>
            <a:pPr algn="just">
              <a:buNone/>
            </a:pPr>
            <a:endParaRPr lang="en-US" sz="3400" dirty="0" smtClean="0"/>
          </a:p>
          <a:p>
            <a:pPr algn="just">
              <a:buNone/>
            </a:pPr>
            <a:endParaRPr lang="en-US" sz="3400" dirty="0" smtClean="0"/>
          </a:p>
          <a:p>
            <a:pPr algn="just">
              <a:buNone/>
            </a:pPr>
            <a:endParaRPr lang="en-US" sz="3400" dirty="0" smtClean="0"/>
          </a:p>
          <a:p>
            <a:pPr algn="just">
              <a:buNone/>
            </a:pPr>
            <a:endParaRPr lang="en-US" sz="3400" dirty="0" smtClean="0"/>
          </a:p>
          <a:p>
            <a:pPr marL="0" indent="0">
              <a:buNone/>
            </a:pPr>
            <a:r>
              <a:rPr lang="en-IN" sz="3400" dirty="0"/>
              <a:t>	</a:t>
            </a:r>
          </a:p>
          <a:p>
            <a:pPr algn="just">
              <a:spcBef>
                <a:spcPts val="0"/>
              </a:spcBef>
              <a:buNone/>
            </a:pPr>
            <a:endParaRPr lang="en-US" sz="3400" dirty="0"/>
          </a:p>
        </p:txBody>
      </p:sp>
      <p:sp>
        <p:nvSpPr>
          <p:cNvPr id="28" name="Text Placeholder 27"/>
          <p:cNvSpPr>
            <a:spLocks noGrp="1"/>
          </p:cNvSpPr>
          <p:nvPr>
            <p:ph type="body" sz="quarter" idx="18"/>
          </p:nvPr>
        </p:nvSpPr>
        <p:spPr>
          <a:xfrm>
            <a:off x="23311692" y="5443437"/>
            <a:ext cx="9001188" cy="728888"/>
          </a:xfrm>
          <a:solidFill>
            <a:schemeClr val="accent2">
              <a:lumMod val="20000"/>
              <a:lumOff val="80000"/>
            </a:schemeClr>
          </a:solidFill>
          <a:ln>
            <a:solidFill>
              <a:srgbClr val="0070C0"/>
            </a:solidFill>
          </a:ln>
        </p:spPr>
        <p:txBody>
          <a:bodyPr anchor="ctr"/>
          <a:lstStyle/>
          <a:p>
            <a:pPr algn="ctr"/>
            <a:r>
              <a:rPr lang="en-US" sz="4400" dirty="0" smtClean="0">
                <a:solidFill>
                  <a:schemeClr val="tx1"/>
                </a:solidFill>
              </a:rPr>
              <a:t>Conclusions</a:t>
            </a:r>
            <a:endParaRPr lang="en-US" sz="4400" dirty="0">
              <a:solidFill>
                <a:schemeClr val="tx1"/>
              </a:solidFill>
            </a:endParaRPr>
          </a:p>
        </p:txBody>
      </p:sp>
      <p:sp>
        <p:nvSpPr>
          <p:cNvPr id="29" name="Text Placeholder 28"/>
          <p:cNvSpPr>
            <a:spLocks noGrp="1"/>
          </p:cNvSpPr>
          <p:nvPr>
            <p:ph type="body" sz="quarter" idx="19"/>
          </p:nvPr>
        </p:nvSpPr>
        <p:spPr>
          <a:xfrm>
            <a:off x="23383130" y="6300693"/>
            <a:ext cx="8786874" cy="8143932"/>
          </a:xfrm>
          <a:ln>
            <a:solidFill>
              <a:srgbClr val="0070C0"/>
            </a:solidFill>
          </a:ln>
        </p:spPr>
        <p:txBody>
          <a:bodyPr/>
          <a:lstStyle/>
          <a:p>
            <a:pPr marL="457200" indent="-457200" algn="just">
              <a:buFont typeface="Wingdings" pitchFamily="2" charset="2"/>
              <a:buChar char="v"/>
            </a:pPr>
            <a:r>
              <a:rPr lang="en-US" sz="3200" dirty="0" smtClean="0">
                <a:latin typeface="Lato"/>
                <a:cs typeface="Times New Roman" pitchFamily="18" charset="0"/>
              </a:rPr>
              <a:t>The ENSO-ISMR out-of-phase relationship decreases during onset, peak, and withdrawal phases in recent decades.</a:t>
            </a:r>
          </a:p>
          <a:p>
            <a:pPr marL="457200" indent="-457200" algn="just">
              <a:buFont typeface="Wingdings" pitchFamily="2" charset="2"/>
              <a:buChar char="v"/>
            </a:pPr>
            <a:r>
              <a:rPr lang="en-US" sz="3200" dirty="0" smtClean="0">
                <a:latin typeface="Lato"/>
                <a:cs typeface="Times New Roman" pitchFamily="18" charset="0"/>
              </a:rPr>
              <a:t>During El Niño years, ISMR over most of the Indian regions increases during onset phase and decreases during the other two phases. During La Niña years, a decrease in ISMR is observed over the monsoon core zone during all phases.</a:t>
            </a:r>
          </a:p>
          <a:p>
            <a:pPr marL="457200" indent="-457200" algn="just">
              <a:buFont typeface="Wingdings" pitchFamily="2" charset="2"/>
              <a:buChar char="v"/>
            </a:pPr>
            <a:r>
              <a:rPr lang="en-US" sz="3200" dirty="0" smtClean="0">
                <a:latin typeface="Lato"/>
                <a:cs typeface="Times New Roman" pitchFamily="18" charset="0"/>
              </a:rPr>
              <a:t>The changes in SST and  low level circulation over the central and eastern Pacific Ocean are linked to the changes in the rainfall characteristics during all phases.</a:t>
            </a:r>
          </a:p>
          <a:p>
            <a:pPr marL="457200" indent="-457200" algn="just">
              <a:buFont typeface="Wingdings" pitchFamily="2" charset="2"/>
              <a:buChar char="v"/>
            </a:pPr>
            <a:r>
              <a:rPr lang="en-US" sz="3200" dirty="0" smtClean="0">
                <a:latin typeface="Lato"/>
                <a:cs typeface="Times New Roman" pitchFamily="18" charset="0"/>
              </a:rPr>
              <a:t>The changes are more significant during the onset phase. </a:t>
            </a:r>
          </a:p>
          <a:p>
            <a:pPr marL="530965" indent="-530965" algn="just"/>
            <a:endParaRPr lang="en-IN" sz="3200" dirty="0">
              <a:latin typeface="Lato"/>
            </a:endParaRPr>
          </a:p>
          <a:p>
            <a:pPr>
              <a:buNone/>
            </a:pPr>
            <a:endParaRPr lang="en-US" sz="3200" dirty="0">
              <a:latin typeface="Lato"/>
            </a:endParaRPr>
          </a:p>
        </p:txBody>
      </p:sp>
      <p:sp>
        <p:nvSpPr>
          <p:cNvPr id="30" name="Text Placeholder 29"/>
          <p:cNvSpPr>
            <a:spLocks noGrp="1"/>
          </p:cNvSpPr>
          <p:nvPr>
            <p:ph type="body" sz="quarter" idx="20"/>
          </p:nvPr>
        </p:nvSpPr>
        <p:spPr>
          <a:xfrm>
            <a:off x="23311692" y="14587501"/>
            <a:ext cx="8975453" cy="1143008"/>
          </a:xfrm>
          <a:solidFill>
            <a:schemeClr val="accent2">
              <a:lumMod val="20000"/>
              <a:lumOff val="80000"/>
            </a:schemeClr>
          </a:solidFill>
          <a:ln>
            <a:solidFill>
              <a:srgbClr val="0070C0"/>
            </a:solidFill>
          </a:ln>
        </p:spPr>
        <p:txBody>
          <a:bodyPr anchor="ctr"/>
          <a:lstStyle/>
          <a:p>
            <a:pPr algn="ctr"/>
            <a:r>
              <a:rPr lang="en-US" sz="4000" dirty="0">
                <a:solidFill>
                  <a:schemeClr val="tx1"/>
                </a:solidFill>
              </a:rPr>
              <a:t>Acknowledgements &amp; References</a:t>
            </a:r>
          </a:p>
        </p:txBody>
      </p:sp>
      <p:sp>
        <p:nvSpPr>
          <p:cNvPr id="31" name="Text Placeholder 30"/>
          <p:cNvSpPr>
            <a:spLocks noGrp="1"/>
          </p:cNvSpPr>
          <p:nvPr>
            <p:ph type="body" sz="quarter" idx="21"/>
          </p:nvPr>
        </p:nvSpPr>
        <p:spPr>
          <a:xfrm>
            <a:off x="11095794" y="6229255"/>
            <a:ext cx="12073022" cy="32861480"/>
          </a:xfrm>
          <a:ln>
            <a:solidFill>
              <a:srgbClr val="0070C0"/>
            </a:solidFill>
          </a:ln>
        </p:spPr>
        <p:txBody>
          <a:bodyPr/>
          <a:lstStyle/>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p:txBody>
      </p:sp>
      <p:sp>
        <p:nvSpPr>
          <p:cNvPr id="32" name="Text Placeholder 20"/>
          <p:cNvSpPr txBox="1">
            <a:spLocks/>
          </p:cNvSpPr>
          <p:nvPr/>
        </p:nvSpPr>
        <p:spPr>
          <a:xfrm>
            <a:off x="23383130" y="36661843"/>
            <a:ext cx="8858312" cy="2428892"/>
          </a:xfrm>
          <a:prstGeom prst="rect">
            <a:avLst/>
          </a:prstGeom>
          <a:ln>
            <a:solidFill>
              <a:srgbClr val="0070C0"/>
            </a:solidFill>
          </a:ln>
        </p:spPr>
        <p:txBody>
          <a:bodyPr vert="horz" lIns="77058" tIns="38529" rIns="77058" bIns="38529" anchor="ctr"/>
          <a:lstStyle>
            <a:lvl1pPr marL="0"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1pPr>
            <a:lvl2pPr marL="19865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2pPr>
            <a:lvl3pPr marL="38642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3pPr>
            <a:lvl4pPr marL="3056458"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929732"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4803005"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6pPr>
            <a:lvl7pPr marL="5676278"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7pPr>
            <a:lvl8pPr marL="6549553"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8pPr>
            <a:lvl9pPr marL="7422826"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9pPr>
          </a:lstStyle>
          <a:p>
            <a:pPr algn="ctr"/>
            <a:r>
              <a:rPr lang="en-US" sz="3600" b="1" dirty="0" smtClean="0">
                <a:solidFill>
                  <a:srgbClr val="FF0000"/>
                </a:solidFill>
                <a:cs typeface="DejaVu Sans"/>
              </a:rPr>
              <a:t>IWM-7 (22-26 March 2022)</a:t>
            </a:r>
          </a:p>
          <a:p>
            <a:pPr algn="ctr"/>
            <a:r>
              <a:rPr lang="en-US" sz="3600" b="1" dirty="0" smtClean="0">
                <a:solidFill>
                  <a:srgbClr val="FF0000"/>
                </a:solidFill>
                <a:cs typeface="DejaVu Sans"/>
              </a:rPr>
              <a:t>IMD, </a:t>
            </a:r>
            <a:r>
              <a:rPr lang="en-US" sz="3600" b="1" dirty="0" err="1" smtClean="0">
                <a:solidFill>
                  <a:srgbClr val="FF0000"/>
                </a:solidFill>
                <a:cs typeface="DejaVu Sans"/>
              </a:rPr>
              <a:t>MoES</a:t>
            </a:r>
            <a:r>
              <a:rPr lang="en-US" sz="3600" b="1" dirty="0" smtClean="0">
                <a:solidFill>
                  <a:srgbClr val="FF0000"/>
                </a:solidFill>
                <a:cs typeface="DejaVu Sans"/>
              </a:rPr>
              <a:t>, NEW DELHI, INDIA </a:t>
            </a:r>
            <a:endParaRPr lang="en-IN" sz="3600" b="1" dirty="0">
              <a:solidFill>
                <a:srgbClr val="FF0000"/>
              </a:solidFill>
              <a:cs typeface="DejaVu Sans"/>
            </a:endParaRPr>
          </a:p>
        </p:txBody>
      </p:sp>
      <p:sp>
        <p:nvSpPr>
          <p:cNvPr id="2" name="Rectangle 1"/>
          <p:cNvSpPr/>
          <p:nvPr/>
        </p:nvSpPr>
        <p:spPr>
          <a:xfrm>
            <a:off x="594408" y="6229255"/>
            <a:ext cx="31718472" cy="3286148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994" tIns="64497" rIns="128994" bIns="64497" rtlCol="0" anchor="ctr"/>
          <a:lstStyle/>
          <a:p>
            <a:pPr algn="ctr"/>
            <a:endParaRPr lang="en-IN" sz="3300"/>
          </a:p>
        </p:txBody>
      </p:sp>
      <p:sp>
        <p:nvSpPr>
          <p:cNvPr id="72" name="TextBox 71"/>
          <p:cNvSpPr txBox="1"/>
          <p:nvPr/>
        </p:nvSpPr>
        <p:spPr>
          <a:xfrm>
            <a:off x="4594936" y="585653"/>
            <a:ext cx="24217482" cy="5663089"/>
          </a:xfrm>
          <a:prstGeom prst="rect">
            <a:avLst/>
          </a:prstGeom>
          <a:noFill/>
        </p:spPr>
        <p:txBody>
          <a:bodyPr wrap="square" rtlCol="0">
            <a:spAutoFit/>
          </a:bodyPr>
          <a:lstStyle/>
          <a:p>
            <a:pPr algn="ctr"/>
            <a:r>
              <a:rPr lang="en-US" sz="5400" b="1" dirty="0" smtClean="0"/>
              <a:t>Changes in the relationship between El Niño Southern Oscillation and Indian summer monsoon rainfall from early to recent decades during different phases of monsoon </a:t>
            </a:r>
            <a:endParaRPr lang="en-US" sz="5400" dirty="0" smtClean="0"/>
          </a:p>
          <a:p>
            <a:pPr algn="ctr"/>
            <a:endParaRPr lang="en-US" sz="5000" b="1" dirty="0" smtClean="0">
              <a:latin typeface="Palatino Linotype" pitchFamily="18" charset="0"/>
            </a:endParaRPr>
          </a:p>
          <a:p>
            <a:pPr algn="ctr"/>
            <a:endParaRPr lang="en-US" sz="5000" dirty="0" smtClean="0">
              <a:latin typeface="Palatino Linotype" pitchFamily="18" charset="0"/>
            </a:endParaRPr>
          </a:p>
          <a:p>
            <a:pPr algn="ctr"/>
            <a:r>
              <a:rPr lang="en-US" sz="5000" b="1" dirty="0" smtClean="0">
                <a:latin typeface="Palatino Linotype" pitchFamily="18" charset="0"/>
              </a:rPr>
              <a:t> </a:t>
            </a:r>
            <a:endParaRPr lang="en-US" sz="5000" dirty="0" smtClean="0">
              <a:latin typeface="Palatino Linotype" pitchFamily="18" charset="0"/>
            </a:endParaRPr>
          </a:p>
          <a:p>
            <a:pPr algn="ctr"/>
            <a:endParaRPr lang="en-IN" sz="5000" b="1" dirty="0">
              <a:solidFill>
                <a:srgbClr val="FF0000"/>
              </a:solidFill>
              <a:latin typeface="Palatino Linotype" pitchFamily="18" charset="0"/>
            </a:endParaRPr>
          </a:p>
        </p:txBody>
      </p:sp>
      <p:sp>
        <p:nvSpPr>
          <p:cNvPr id="74" name="TextBox 73"/>
          <p:cNvSpPr txBox="1"/>
          <p:nvPr/>
        </p:nvSpPr>
        <p:spPr>
          <a:xfrm>
            <a:off x="7309580" y="2728793"/>
            <a:ext cx="19716888" cy="4090863"/>
          </a:xfrm>
          <a:prstGeom prst="rect">
            <a:avLst/>
          </a:prstGeom>
          <a:noFill/>
        </p:spPr>
        <p:txBody>
          <a:bodyPr wrap="square" rtlCol="0">
            <a:spAutoFit/>
          </a:bodyPr>
          <a:lstStyle/>
          <a:p>
            <a:pPr algn="ctr"/>
            <a:endParaRPr lang="en-US" sz="3800" dirty="0" smtClean="0">
              <a:latin typeface="Lato"/>
            </a:endParaRPr>
          </a:p>
          <a:p>
            <a:pPr algn="ctr"/>
            <a:r>
              <a:rPr lang="en-US" sz="3600" dirty="0" smtClean="0">
                <a:latin typeface="Lato"/>
              </a:rPr>
              <a:t>Hrudya P. H</a:t>
            </a:r>
            <a:r>
              <a:rPr lang="en-US" sz="3600" baseline="30000" dirty="0" smtClean="0">
                <a:latin typeface="Lato"/>
              </a:rPr>
              <a:t>1</a:t>
            </a:r>
            <a:r>
              <a:rPr lang="en-US" sz="3600" dirty="0" smtClean="0">
                <a:latin typeface="Lato"/>
              </a:rPr>
              <a:t>, Hamza Varikoden</a:t>
            </a:r>
            <a:r>
              <a:rPr lang="en-US" sz="3600" baseline="30000" dirty="0" smtClean="0">
                <a:latin typeface="Lato"/>
              </a:rPr>
              <a:t>2</a:t>
            </a:r>
            <a:r>
              <a:rPr lang="en-US" sz="3600" dirty="0" smtClean="0">
                <a:latin typeface="Lato"/>
              </a:rPr>
              <a:t>, and </a:t>
            </a:r>
            <a:r>
              <a:rPr lang="en-US" sz="3600" dirty="0" smtClean="0">
                <a:latin typeface="Lato"/>
              </a:rPr>
              <a:t>R. Vishnu</a:t>
            </a:r>
            <a:r>
              <a:rPr lang="en-US" sz="3600" baseline="30000" dirty="0" smtClean="0">
                <a:latin typeface="Lato"/>
              </a:rPr>
              <a:t>1</a:t>
            </a:r>
            <a:endParaRPr lang="en-US" sz="3600" dirty="0" smtClean="0">
              <a:latin typeface="Lato"/>
            </a:endParaRPr>
          </a:p>
          <a:p>
            <a:pPr algn="ctr"/>
            <a:r>
              <a:rPr lang="en-US" sz="3600" baseline="30000" dirty="0" smtClean="0">
                <a:latin typeface="Lato"/>
              </a:rPr>
              <a:t>1</a:t>
            </a:r>
            <a:r>
              <a:rPr lang="en-US" sz="3600" dirty="0" smtClean="0">
                <a:latin typeface="Lato"/>
              </a:rPr>
              <a:t>Dept. of Physics, Sree Krishna College, Affiliated to University of Calicut, Guruvayur, Kerala</a:t>
            </a:r>
          </a:p>
          <a:p>
            <a:pPr algn="ctr"/>
            <a:r>
              <a:rPr lang="en-US" sz="3600" baseline="30000" dirty="0" smtClean="0">
                <a:latin typeface="Lato"/>
              </a:rPr>
              <a:t>2</a:t>
            </a:r>
            <a:r>
              <a:rPr lang="en-US" sz="3600" dirty="0" smtClean="0">
                <a:latin typeface="Lato"/>
              </a:rPr>
              <a:t>Indian Institute of Tropical Meteorology, </a:t>
            </a:r>
            <a:r>
              <a:rPr lang="en-IN" sz="3600" dirty="0" smtClean="0">
                <a:latin typeface="Lato"/>
              </a:rPr>
              <a:t>Ministry of Earth Science, </a:t>
            </a:r>
            <a:r>
              <a:rPr lang="en-US" sz="3600" dirty="0" err="1" smtClean="0">
                <a:latin typeface="Lato"/>
              </a:rPr>
              <a:t>Pashan</a:t>
            </a:r>
            <a:r>
              <a:rPr lang="en-US" sz="3600" dirty="0" smtClean="0">
                <a:latin typeface="Lato"/>
              </a:rPr>
              <a:t>, </a:t>
            </a:r>
            <a:r>
              <a:rPr lang="en-US" sz="3600" dirty="0" smtClean="0">
                <a:latin typeface="Lato"/>
              </a:rPr>
              <a:t>Pune</a:t>
            </a:r>
            <a:endParaRPr lang="en-US" sz="3600" dirty="0" smtClean="0">
              <a:latin typeface="Lato"/>
            </a:endParaRPr>
          </a:p>
          <a:p>
            <a:pPr algn="ctr"/>
            <a:endParaRPr lang="en-US" sz="3600" dirty="0" smtClean="0">
              <a:latin typeface="Lato"/>
            </a:endParaRPr>
          </a:p>
          <a:p>
            <a:pPr algn="ctr">
              <a:lnSpc>
                <a:spcPts val="5500"/>
              </a:lnSpc>
            </a:pPr>
            <a:endParaRPr lang="en-IN" sz="4000" dirty="0" smtClean="0">
              <a:latin typeface="Lato" pitchFamily="34" charset="0"/>
            </a:endParaRPr>
          </a:p>
          <a:p>
            <a:r>
              <a:rPr lang="en-US" sz="3200" dirty="0" smtClean="0">
                <a:latin typeface="Lato"/>
              </a:rPr>
              <a:t>	</a:t>
            </a:r>
            <a:endParaRPr lang="en-US" sz="3200" dirty="0">
              <a:latin typeface="Lato"/>
            </a:endParaRPr>
          </a:p>
        </p:txBody>
      </p:sp>
      <p:sp>
        <p:nvSpPr>
          <p:cNvPr id="76" name="TextBox 75"/>
          <p:cNvSpPr txBox="1"/>
          <p:nvPr/>
        </p:nvSpPr>
        <p:spPr>
          <a:xfrm>
            <a:off x="0" y="6300694"/>
            <a:ext cx="10881480" cy="9448740"/>
          </a:xfrm>
          <a:prstGeom prst="rect">
            <a:avLst/>
          </a:prstGeom>
          <a:noFill/>
        </p:spPr>
        <p:txBody>
          <a:bodyPr wrap="square" rtlCol="0">
            <a:spAutoFit/>
          </a:bodyPr>
          <a:lstStyle/>
          <a:p>
            <a:pPr marL="742950" indent="-742950" algn="just"/>
            <a:r>
              <a:rPr lang="en-IN" sz="3200" dirty="0" smtClean="0">
                <a:latin typeface="Lato"/>
              </a:rPr>
              <a:t>	</a:t>
            </a:r>
            <a:r>
              <a:rPr lang="en-IN" sz="3200" dirty="0" smtClean="0">
                <a:latin typeface="Lato"/>
              </a:rPr>
              <a:t>In India, most </a:t>
            </a:r>
            <a:r>
              <a:rPr lang="en-IN" sz="3200" dirty="0" smtClean="0">
                <a:latin typeface="Lato"/>
              </a:rPr>
              <a:t>of the annual rainfall </a:t>
            </a:r>
            <a:r>
              <a:rPr lang="en-IN" sz="3200" dirty="0" smtClean="0">
                <a:latin typeface="Lato"/>
              </a:rPr>
              <a:t>is </a:t>
            </a:r>
            <a:r>
              <a:rPr lang="en-IN" sz="3200" dirty="0" smtClean="0">
                <a:latin typeface="Lato"/>
              </a:rPr>
              <a:t>contributed by the Indian summer monsoon rainfall (ISMR) which exhibits high spatial and temporal variabilities. The El Ni</a:t>
            </a:r>
            <a:r>
              <a:rPr lang="en-US" sz="3200" dirty="0" smtClean="0">
                <a:latin typeface="Lato"/>
              </a:rPr>
              <a:t>ñ</a:t>
            </a:r>
            <a:r>
              <a:rPr lang="en-IN" sz="3200" dirty="0" smtClean="0">
                <a:latin typeface="Lato"/>
              </a:rPr>
              <a:t>o Southern Oscillation (ENSO) is considered as one of the important external drivers of </a:t>
            </a:r>
            <a:r>
              <a:rPr lang="en-IN" sz="3200" dirty="0" err="1" smtClean="0">
                <a:latin typeface="Lato"/>
              </a:rPr>
              <a:t>lSMR</a:t>
            </a:r>
            <a:r>
              <a:rPr lang="en-IN" sz="3200" dirty="0" smtClean="0">
                <a:latin typeface="Lato"/>
              </a:rPr>
              <a:t> variability (</a:t>
            </a:r>
            <a:r>
              <a:rPr lang="en-US" sz="3200" dirty="0" err="1" smtClean="0">
                <a:latin typeface="Lato"/>
              </a:rPr>
              <a:t>Sikka</a:t>
            </a:r>
            <a:r>
              <a:rPr lang="en-US" sz="3200" dirty="0" smtClean="0">
                <a:latin typeface="Lato"/>
              </a:rPr>
              <a:t> 1980; </a:t>
            </a:r>
            <a:r>
              <a:rPr lang="en-US" sz="3200" dirty="0" err="1" smtClean="0">
                <a:latin typeface="Lato"/>
              </a:rPr>
              <a:t>Cherchi</a:t>
            </a:r>
            <a:r>
              <a:rPr lang="en-US" sz="3200" dirty="0" smtClean="0">
                <a:latin typeface="Lato"/>
              </a:rPr>
              <a:t> and Navarra 2013; Hrudya et al. 2020</a:t>
            </a:r>
            <a:r>
              <a:rPr lang="en-IN" sz="3200" dirty="0" smtClean="0">
                <a:latin typeface="Lato"/>
              </a:rPr>
              <a:t>). The influence of ENSO on ISMR variability has been widely studied for the last few decades (</a:t>
            </a:r>
            <a:r>
              <a:rPr lang="en-IN" sz="3200" dirty="0" err="1" smtClean="0">
                <a:latin typeface="Lato"/>
              </a:rPr>
              <a:t>Eg</a:t>
            </a:r>
            <a:r>
              <a:rPr lang="en-IN" sz="3200" dirty="0" smtClean="0">
                <a:latin typeface="Lato"/>
              </a:rPr>
              <a:t>: </a:t>
            </a:r>
            <a:r>
              <a:rPr lang="en-US" sz="3200" dirty="0" smtClean="0">
                <a:latin typeface="Lato"/>
              </a:rPr>
              <a:t>Xavier et al</a:t>
            </a:r>
            <a:r>
              <a:rPr lang="en-US" sz="3200" i="1" dirty="0" smtClean="0">
                <a:latin typeface="Lato"/>
              </a:rPr>
              <a:t>.</a:t>
            </a:r>
            <a:r>
              <a:rPr lang="en-US" sz="3200" dirty="0" smtClean="0">
                <a:latin typeface="Lato"/>
              </a:rPr>
              <a:t> 2007; </a:t>
            </a:r>
            <a:r>
              <a:rPr lang="en-US" sz="3200" dirty="0" err="1" smtClean="0">
                <a:latin typeface="Lato"/>
              </a:rPr>
              <a:t>Misra</a:t>
            </a:r>
            <a:r>
              <a:rPr lang="en-US" sz="3200" dirty="0" smtClean="0">
                <a:latin typeface="Lato"/>
              </a:rPr>
              <a:t> et al</a:t>
            </a:r>
            <a:r>
              <a:rPr lang="en-US" sz="3200" i="1" dirty="0" smtClean="0">
                <a:latin typeface="Lato"/>
              </a:rPr>
              <a:t>.</a:t>
            </a:r>
            <a:r>
              <a:rPr lang="en-US" sz="3200" dirty="0" smtClean="0">
                <a:latin typeface="Lato"/>
              </a:rPr>
              <a:t> 2012). The ENSO and ISMR have a negative correlation over most parts of India, but weakening in recent decades (Kumar et al. 1999)</a:t>
            </a:r>
            <a:r>
              <a:rPr lang="en-IN" sz="3200" dirty="0" smtClean="0">
                <a:latin typeface="Lato"/>
              </a:rPr>
              <a:t>. </a:t>
            </a:r>
            <a:r>
              <a:rPr lang="en-US" sz="3200" dirty="0" smtClean="0">
                <a:latin typeface="Lato"/>
              </a:rPr>
              <a:t>Since the rainfall characteristics of different phases (onset, peak and withdrawal) of the monsoon season are different from one another, it is important to analyze their variability in relation to ENSO, separately.</a:t>
            </a:r>
            <a:r>
              <a:rPr lang="en-IN" sz="3200" dirty="0" smtClean="0">
                <a:latin typeface="Lato"/>
              </a:rPr>
              <a:t> Identifying the changes in ENSO-ISMR relationship and its influencing mechanisms within each phase are important  for better understanding and prediction of summer monsoon system.</a:t>
            </a:r>
            <a:endParaRPr lang="en-IN" sz="3200" dirty="0">
              <a:latin typeface="Lato"/>
            </a:endParaRPr>
          </a:p>
        </p:txBody>
      </p:sp>
      <p:sp>
        <p:nvSpPr>
          <p:cNvPr id="34" name="Text Placeholder 23"/>
          <p:cNvSpPr txBox="1">
            <a:spLocks/>
          </p:cNvSpPr>
          <p:nvPr/>
        </p:nvSpPr>
        <p:spPr>
          <a:xfrm>
            <a:off x="594408" y="21731301"/>
            <a:ext cx="10287072" cy="1000132"/>
          </a:xfrm>
          <a:prstGeom prst="rect">
            <a:avLst/>
          </a:prstGeom>
          <a:solidFill>
            <a:schemeClr val="accent2">
              <a:lumMod val="20000"/>
              <a:lumOff val="80000"/>
            </a:schemeClr>
          </a:solidFill>
          <a:ln>
            <a:solidFill>
              <a:srgbClr val="0070C0"/>
            </a:solidFill>
          </a:ln>
        </p:spPr>
        <p:txBody>
          <a:bodyPr vert="horz" lIns="110561" tIns="55281" rIns="110561" bIns="55281" anchor="ctr"/>
          <a:lstStyle/>
          <a:p>
            <a:pPr marL="0" marR="0" lvl="0" indent="0" algn="ctr" defTabSz="1717326"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chemeClr val="tx1"/>
                </a:solidFill>
                <a:effectLst/>
                <a:uLnTx/>
                <a:uFillTx/>
                <a:latin typeface="Arial"/>
                <a:ea typeface="+mn-ea"/>
                <a:cs typeface="Arial"/>
              </a:rPr>
              <a:t>Study Area</a:t>
            </a:r>
            <a:endParaRPr kumimoji="0" lang="en-US" sz="4400" b="1" i="0" u="none" strike="noStrike" kern="1200" cap="none" spc="0" normalizeH="0" baseline="0" noProof="0" dirty="0">
              <a:ln>
                <a:noFill/>
              </a:ln>
              <a:solidFill>
                <a:schemeClr val="tx1"/>
              </a:solidFill>
              <a:effectLst/>
              <a:uLnTx/>
              <a:uFillTx/>
              <a:latin typeface="Arial"/>
              <a:ea typeface="+mn-ea"/>
              <a:cs typeface="Arial"/>
            </a:endParaRPr>
          </a:p>
        </p:txBody>
      </p:sp>
      <p:sp>
        <p:nvSpPr>
          <p:cNvPr id="35" name="Text Placeholder 24"/>
          <p:cNvSpPr txBox="1">
            <a:spLocks/>
          </p:cNvSpPr>
          <p:nvPr/>
        </p:nvSpPr>
        <p:spPr>
          <a:xfrm>
            <a:off x="665846" y="28446473"/>
            <a:ext cx="10215634" cy="10644262"/>
          </a:xfrm>
          <a:prstGeom prst="rect">
            <a:avLst/>
          </a:prstGeom>
          <a:ln>
            <a:solidFill>
              <a:srgbClr val="0070C0"/>
            </a:solidFill>
          </a:ln>
        </p:spPr>
        <p:txBody>
          <a:bodyPr vert="horz" lIns="110561" tIns="55281" rIns="110561" bIns="55281"/>
          <a:lstStyle/>
          <a:p>
            <a:pPr marL="530965" indent="-530965" algn="just" defTabSz="1717326">
              <a:spcBef>
                <a:spcPct val="20000"/>
              </a:spcBef>
            </a:pPr>
            <a:r>
              <a:rPr lang="en-US" sz="3200" b="1" dirty="0" smtClean="0">
                <a:latin typeface="Lato"/>
              </a:rPr>
              <a:t>	</a:t>
            </a:r>
          </a:p>
          <a:p>
            <a:pPr marL="530965" indent="-530965" algn="just" defTabSz="1717326">
              <a:spcBef>
                <a:spcPct val="20000"/>
              </a:spcBef>
            </a:pPr>
            <a:r>
              <a:rPr lang="en-US" sz="3200" b="1" dirty="0" smtClean="0">
                <a:latin typeface="Lato"/>
              </a:rPr>
              <a:t>	Data sets  </a:t>
            </a:r>
          </a:p>
          <a:p>
            <a:pPr marL="457200" indent="-457200" algn="just">
              <a:buFont typeface="Wingdings" pitchFamily="2" charset="2"/>
              <a:buChar char="Ø"/>
            </a:pPr>
            <a:r>
              <a:rPr lang="en-US" sz="3200" dirty="0" smtClean="0">
                <a:latin typeface="Lato"/>
                <a:cs typeface="Times New Roman" pitchFamily="18" charset="0"/>
              </a:rPr>
              <a:t>Monthly data for precipitation from climate research unit (CRU) with spatial resolution of  </a:t>
            </a:r>
            <a:r>
              <a:rPr lang="en-US" sz="3200" dirty="0" smtClean="0">
                <a:latin typeface="Lato"/>
              </a:rPr>
              <a:t>0.5</a:t>
            </a:r>
            <a:r>
              <a:rPr lang="en-US" sz="3200" baseline="30000" dirty="0" smtClean="0">
                <a:latin typeface="Lato"/>
              </a:rPr>
              <a:t>o</a:t>
            </a:r>
            <a:r>
              <a:rPr lang="en-US" sz="3200" dirty="0" smtClean="0">
                <a:latin typeface="Lato"/>
              </a:rPr>
              <a:t>×0.5</a:t>
            </a:r>
            <a:r>
              <a:rPr lang="en-US" sz="3200" baseline="30000" dirty="0" smtClean="0">
                <a:latin typeface="Lato"/>
              </a:rPr>
              <a:t>o</a:t>
            </a:r>
          </a:p>
          <a:p>
            <a:pPr marL="457200" indent="-457200" algn="just">
              <a:buFont typeface="Wingdings" pitchFamily="2" charset="2"/>
              <a:buChar char="Ø"/>
            </a:pPr>
            <a:r>
              <a:rPr lang="en-US" sz="3200" dirty="0" smtClean="0">
                <a:latin typeface="Lato"/>
                <a:cs typeface="Times New Roman" pitchFamily="18" charset="0"/>
              </a:rPr>
              <a:t>NCEP/ NCAR monthly data for z</a:t>
            </a:r>
            <a:r>
              <a:rPr lang="en-US" sz="3200" dirty="0" smtClean="0">
                <a:latin typeface="Lato"/>
              </a:rPr>
              <a:t>onal and </a:t>
            </a:r>
            <a:r>
              <a:rPr lang="en-US" sz="3200" dirty="0" err="1" smtClean="0">
                <a:latin typeface="Lato"/>
              </a:rPr>
              <a:t>meridional</a:t>
            </a:r>
            <a:r>
              <a:rPr lang="en-US" sz="3200" dirty="0" smtClean="0">
                <a:latin typeface="Lato"/>
              </a:rPr>
              <a:t>  wind components</a:t>
            </a:r>
            <a:r>
              <a:rPr lang="en-US" sz="3200" dirty="0" smtClean="0">
                <a:latin typeface="Lato"/>
                <a:cs typeface="Times New Roman" pitchFamily="18" charset="0"/>
              </a:rPr>
              <a:t> with spatial resolution of </a:t>
            </a:r>
            <a:r>
              <a:rPr lang="en-US" sz="3200" dirty="0" smtClean="0">
                <a:latin typeface="Lato"/>
              </a:rPr>
              <a:t>2.5° ×2.5°</a:t>
            </a:r>
            <a:endParaRPr lang="en-US" sz="3200" dirty="0" smtClean="0">
              <a:latin typeface="Lato"/>
              <a:cs typeface="Times New Roman" pitchFamily="18" charset="0"/>
            </a:endParaRPr>
          </a:p>
          <a:p>
            <a:pPr marL="457200" indent="-457200" algn="just">
              <a:buFont typeface="Wingdings" pitchFamily="2" charset="2"/>
              <a:buChar char="Ø"/>
            </a:pPr>
            <a:r>
              <a:rPr lang="en-US" sz="3200" dirty="0" err="1" smtClean="0">
                <a:latin typeface="Lato"/>
                <a:cs typeface="Times New Roman" pitchFamily="18" charset="0"/>
              </a:rPr>
              <a:t>HadISST</a:t>
            </a:r>
            <a:r>
              <a:rPr lang="en-US" sz="3200" dirty="0" smtClean="0">
                <a:latin typeface="Lato"/>
                <a:cs typeface="Times New Roman" pitchFamily="18" charset="0"/>
              </a:rPr>
              <a:t> monthly data for SST with </a:t>
            </a:r>
            <a:r>
              <a:rPr lang="en-US" sz="3200" dirty="0" smtClean="0">
                <a:latin typeface="Lato"/>
              </a:rPr>
              <a:t>spatial resolution of 1° × 1°</a:t>
            </a:r>
          </a:p>
          <a:p>
            <a:pPr marL="457200" indent="-457200" algn="just">
              <a:buFont typeface="Wingdings" pitchFamily="2" charset="2"/>
              <a:buChar char="Ø"/>
            </a:pPr>
            <a:endParaRPr lang="en-US" sz="3200" dirty="0" smtClean="0">
              <a:latin typeface="Lato"/>
              <a:cs typeface="Times New Roman" pitchFamily="18" charset="0"/>
            </a:endParaRPr>
          </a:p>
          <a:p>
            <a:pPr marL="530965" indent="-530965" algn="just" defTabSz="1717326">
              <a:spcBef>
                <a:spcPct val="20000"/>
              </a:spcBef>
            </a:pPr>
            <a:r>
              <a:rPr lang="en-US" sz="3200" b="1" dirty="0" smtClean="0">
                <a:latin typeface="Lato"/>
              </a:rPr>
              <a:t>	Methodology</a:t>
            </a:r>
          </a:p>
          <a:p>
            <a:pPr marL="530965" indent="-530965" algn="just" defTabSz="1717326">
              <a:spcBef>
                <a:spcPct val="20000"/>
              </a:spcBef>
              <a:buFont typeface="Wingdings" pitchFamily="2" charset="2"/>
              <a:buChar char="Ø"/>
            </a:pPr>
            <a:r>
              <a:rPr lang="en-US" sz="3200" dirty="0" smtClean="0">
                <a:latin typeface="Lato"/>
              </a:rPr>
              <a:t>The onset, peak and withdrawal phases were selected as the months of June, July-August, and September, respectively.</a:t>
            </a:r>
          </a:p>
          <a:p>
            <a:pPr marL="457200" indent="-457200" algn="just">
              <a:buFont typeface="Wingdings" pitchFamily="2" charset="2"/>
              <a:buChar char="Ø"/>
            </a:pPr>
            <a:r>
              <a:rPr lang="en-US" sz="3200" dirty="0" smtClean="0">
                <a:latin typeface="Lato"/>
              </a:rPr>
              <a:t>The El Niño and La Niña years within the study period were classified based on Niño 3.4 index.</a:t>
            </a:r>
          </a:p>
          <a:p>
            <a:pPr marL="457200" indent="-457200" algn="just">
              <a:buFont typeface="Wingdings" pitchFamily="2" charset="2"/>
              <a:buChar char="Ø"/>
            </a:pPr>
            <a:r>
              <a:rPr lang="en-US" sz="3200" dirty="0" smtClean="0">
                <a:latin typeface="Lato"/>
                <a:cs typeface="Times New Roman" pitchFamily="18" charset="0"/>
              </a:rPr>
              <a:t>The early decades (1951-1980) and recent decades (1986-2015) for the analysis were selected based on a 31-year sliding correlation between ISMR and Ni</a:t>
            </a:r>
            <a:r>
              <a:rPr lang="en-US" sz="3200" dirty="0" smtClean="0">
                <a:latin typeface="Lato"/>
              </a:rPr>
              <a:t>ñ</a:t>
            </a:r>
            <a:r>
              <a:rPr lang="en-US" sz="3200" dirty="0" smtClean="0">
                <a:latin typeface="Lato"/>
                <a:cs typeface="Times New Roman" pitchFamily="18" charset="0"/>
              </a:rPr>
              <a:t>o 3.4 index.</a:t>
            </a:r>
            <a:endParaRPr lang="en-US" sz="3200" dirty="0" smtClean="0">
              <a:latin typeface="Lato"/>
            </a:endParaRPr>
          </a:p>
          <a:p>
            <a:pPr marL="457200" indent="-457200" algn="just">
              <a:buFont typeface="Wingdings" pitchFamily="2" charset="2"/>
              <a:buChar char="§"/>
            </a:pPr>
            <a:endParaRPr lang="en-US" sz="3200" dirty="0" smtClean="0">
              <a:latin typeface="Lato"/>
              <a:cs typeface="Times New Roman" pitchFamily="18" charset="0"/>
            </a:endParaRPr>
          </a:p>
          <a:p>
            <a:pPr marL="457200" indent="-457200" algn="just">
              <a:buFont typeface="Wingdings" pitchFamily="2" charset="2"/>
              <a:buChar char="§"/>
            </a:pPr>
            <a:endParaRPr lang="en-US" sz="3200" dirty="0" smtClean="0">
              <a:latin typeface="Lato"/>
            </a:endParaRPr>
          </a:p>
          <a:p>
            <a:endParaRPr lang="en-US" sz="3200" baseline="30000" dirty="0" smtClean="0">
              <a:latin typeface="Lato"/>
            </a:endParaRPr>
          </a:p>
          <a:p>
            <a:r>
              <a:rPr lang="en-US" sz="3200" dirty="0" smtClean="0">
                <a:latin typeface="Lato"/>
                <a:cs typeface="Times New Roman" pitchFamily="18" charset="0"/>
              </a:rPr>
              <a:t>	</a:t>
            </a:r>
          </a:p>
          <a:p>
            <a:r>
              <a:rPr lang="en-US" sz="3200" dirty="0" smtClean="0">
                <a:latin typeface="Lato"/>
                <a:cs typeface="Times New Roman" pitchFamily="18" charset="0"/>
              </a:rPr>
              <a:t>	</a:t>
            </a:r>
            <a:endParaRPr lang="en-US" sz="3200" dirty="0" smtClean="0">
              <a:latin typeface="Lato"/>
            </a:endParaRPr>
          </a:p>
          <a:p>
            <a:pPr marL="530965" indent="-530965" algn="just" defTabSz="1717326">
              <a:spcBef>
                <a:spcPct val="20000"/>
              </a:spcBef>
              <a:buFont typeface="Wingdings" pitchFamily="2" charset="2"/>
              <a:buChar char="Ø"/>
            </a:pPr>
            <a:endParaRPr lang="en-US" sz="3200" dirty="0" smtClean="0">
              <a:latin typeface="Lato"/>
            </a:endParaRPr>
          </a:p>
          <a:p>
            <a:pPr marL="530965" indent="-530965" algn="just" defTabSz="1717326">
              <a:spcBef>
                <a:spcPct val="20000"/>
              </a:spcBef>
              <a:buFont typeface="Wingdings" pitchFamily="2" charset="2"/>
              <a:buChar char="Ø"/>
            </a:pPr>
            <a:endParaRPr lang="en-US" sz="3200" dirty="0" smtClean="0">
              <a:latin typeface="Lato"/>
            </a:endParaRPr>
          </a:p>
          <a:p>
            <a:pPr marL="530965" indent="-530965" algn="just" defTabSz="1717326">
              <a:spcBef>
                <a:spcPct val="20000"/>
              </a:spcBef>
              <a:buFont typeface="Wingdings" pitchFamily="2" charset="2"/>
              <a:buChar char="Ø"/>
            </a:pPr>
            <a:endParaRPr lang="en-US" sz="3200" dirty="0" smtClean="0">
              <a:latin typeface="Lato"/>
            </a:endParaRPr>
          </a:p>
          <a:p>
            <a:pPr marL="530965" indent="-530965" algn="just" defTabSz="1717326">
              <a:spcBef>
                <a:spcPct val="20000"/>
              </a:spcBef>
              <a:buFont typeface="Wingdings" pitchFamily="2" charset="2"/>
              <a:buChar char="Ø"/>
            </a:pPr>
            <a:endParaRPr lang="en-US" sz="3200" dirty="0" smtClean="0">
              <a:latin typeface="Lato"/>
            </a:endParaRPr>
          </a:p>
          <a:p>
            <a:pPr marL="530965" indent="-530965" algn="just" defTabSz="1717326">
              <a:spcBef>
                <a:spcPct val="20000"/>
              </a:spcBef>
              <a:buFont typeface="Wingdings" pitchFamily="2" charset="2"/>
              <a:buChar char="Ø"/>
            </a:pPr>
            <a:endParaRPr lang="en-US" sz="3200" dirty="0" smtClean="0">
              <a:latin typeface="Lato"/>
            </a:endParaRPr>
          </a:p>
          <a:p>
            <a:pPr marL="457200" indent="-457200" algn="just"/>
            <a:endParaRPr lang="en-US" sz="3200" dirty="0" smtClean="0">
              <a:latin typeface="Lato"/>
            </a:endParaRPr>
          </a:p>
          <a:p>
            <a:pPr marL="457200" indent="-457200" algn="just">
              <a:buFont typeface="Wingdings" pitchFamily="2" charset="2"/>
              <a:buChar char="§"/>
            </a:pPr>
            <a:endParaRPr lang="en-US" sz="3200" dirty="0" smtClean="0">
              <a:latin typeface="Lato"/>
            </a:endParaRPr>
          </a:p>
          <a:p>
            <a:pPr marL="457200" indent="-457200" algn="just">
              <a:buFont typeface="Wingdings" pitchFamily="2" charset="2"/>
              <a:buChar char="§"/>
            </a:pPr>
            <a:endParaRPr lang="en-US" sz="3200" dirty="0" smtClean="0">
              <a:latin typeface="Lato"/>
            </a:endParaRPr>
          </a:p>
          <a:p>
            <a:pPr marL="530965" indent="-530965" algn="just" defTabSz="1717326">
              <a:spcBef>
                <a:spcPct val="20000"/>
              </a:spcBef>
            </a:pPr>
            <a:endParaRPr lang="en-US" sz="3200" dirty="0" smtClean="0">
              <a:latin typeface="Lato"/>
            </a:endParaRPr>
          </a:p>
          <a:p>
            <a:pPr marL="530965" marR="0" lvl="0" indent="-530965" algn="just" defTabSz="1717326"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smtClean="0">
              <a:ln>
                <a:noFill/>
              </a:ln>
              <a:solidFill>
                <a:schemeClr val="tx1"/>
              </a:solidFill>
              <a:effectLst/>
              <a:uLnTx/>
              <a:uFillTx/>
              <a:latin typeface="Lato"/>
            </a:endParaRPr>
          </a:p>
          <a:p>
            <a:pPr marL="530965" marR="0" lvl="0" indent="-530965" algn="just" defTabSz="1717326" rtl="0" eaLnBrk="1" fontAlgn="auto" latinLnBrk="0" hangingPunct="1">
              <a:lnSpc>
                <a:spcPct val="100000"/>
              </a:lnSpc>
              <a:spcBef>
                <a:spcPct val="20000"/>
              </a:spcBef>
              <a:spcAft>
                <a:spcPts val="0"/>
              </a:spcAft>
              <a:buClrTx/>
              <a:buSzTx/>
              <a:buFont typeface="Arial" pitchFamily="34" charset="0"/>
              <a:buNone/>
              <a:tabLst/>
              <a:defRPr/>
            </a:pPr>
            <a:r>
              <a:rPr kumimoji="0" lang="en-IN" sz="3200" b="1" i="0" u="none" strike="noStrike" kern="1200" cap="none" spc="0" normalizeH="0" baseline="0" noProof="0" dirty="0" smtClean="0">
                <a:ln>
                  <a:noFill/>
                </a:ln>
                <a:solidFill>
                  <a:schemeClr val="tx1"/>
                </a:solidFill>
                <a:effectLst/>
                <a:uLnTx/>
                <a:uFillTx/>
                <a:latin typeface="Lato"/>
              </a:rPr>
              <a:t>		      </a:t>
            </a:r>
          </a:p>
          <a:p>
            <a:pPr marL="530965" marR="0" lvl="0" indent="-530965" algn="just" defTabSz="1717326" rtl="0" eaLnBrk="1" fontAlgn="auto" latinLnBrk="0" hangingPunct="1">
              <a:lnSpc>
                <a:spcPct val="100000"/>
              </a:lnSpc>
              <a:spcBef>
                <a:spcPct val="20000"/>
              </a:spcBef>
              <a:spcAft>
                <a:spcPts val="0"/>
              </a:spcAft>
              <a:buClrTx/>
              <a:buSzTx/>
              <a:buFont typeface="Arial" pitchFamily="34" charset="0"/>
              <a:buNone/>
              <a:tabLst/>
              <a:defRPr/>
            </a:pPr>
            <a:endParaRPr kumimoji="0" lang="en-IN" sz="3200" b="1" i="0" u="none" strike="noStrike" kern="1200" cap="none" spc="0" normalizeH="0" baseline="0" noProof="0" dirty="0" smtClean="0">
              <a:ln>
                <a:noFill/>
              </a:ln>
              <a:solidFill>
                <a:schemeClr val="tx1"/>
              </a:solidFill>
              <a:effectLst/>
              <a:uLnTx/>
              <a:uFillTx/>
              <a:latin typeface="Lato"/>
            </a:endParaRPr>
          </a:p>
          <a:p>
            <a:pPr marL="530965" marR="0" lvl="0" indent="-530965" algn="just" defTabSz="1717326" rtl="0" eaLnBrk="1" fontAlgn="auto" latinLnBrk="0" hangingPunct="1">
              <a:lnSpc>
                <a:spcPct val="100000"/>
              </a:lnSpc>
              <a:spcBef>
                <a:spcPts val="0"/>
              </a:spcBef>
              <a:spcAft>
                <a:spcPts val="1693"/>
              </a:spcAft>
              <a:buClrTx/>
              <a:buSzTx/>
              <a:buFont typeface="Arial" pitchFamily="34" charset="0"/>
              <a:buNone/>
              <a:tabLst/>
              <a:defRPr/>
            </a:pPr>
            <a:endParaRPr kumimoji="0" lang="en-IN" sz="3200" b="1" i="0" u="none" strike="noStrike" kern="1200" cap="none" spc="0" normalizeH="0" baseline="0" noProof="0" dirty="0">
              <a:ln>
                <a:noFill/>
              </a:ln>
              <a:solidFill>
                <a:schemeClr val="tx1"/>
              </a:solidFill>
              <a:effectLst/>
              <a:uLnTx/>
              <a:uFillTx/>
              <a:latin typeface="Lato"/>
            </a:endParaRPr>
          </a:p>
        </p:txBody>
      </p:sp>
      <p:pic>
        <p:nvPicPr>
          <p:cNvPr id="36" name="Picture 2" descr="fig2_cc_rf_nino34"/>
          <p:cNvPicPr>
            <a:picLocks noChangeAspect="1" noChangeArrowheads="1"/>
          </p:cNvPicPr>
          <p:nvPr/>
        </p:nvPicPr>
        <p:blipFill>
          <a:blip r:embed="rId3" cstate="print"/>
          <a:srcRect/>
          <a:stretch>
            <a:fillRect/>
          </a:stretch>
        </p:blipFill>
        <p:spPr bwMode="auto">
          <a:xfrm>
            <a:off x="11452984" y="6515007"/>
            <a:ext cx="6292198" cy="3857652"/>
          </a:xfrm>
          <a:prstGeom prst="rect">
            <a:avLst/>
          </a:prstGeom>
          <a:noFill/>
        </p:spPr>
      </p:pic>
      <p:pic>
        <p:nvPicPr>
          <p:cNvPr id="37" name="Picture 36" descr="F:\prgm\fig3_rfa_elnino.jpg"/>
          <p:cNvPicPr/>
          <p:nvPr/>
        </p:nvPicPr>
        <p:blipFill>
          <a:blip r:embed="rId4" cstate="print"/>
          <a:stretch>
            <a:fillRect/>
          </a:stretch>
        </p:blipFill>
        <p:spPr bwMode="auto">
          <a:xfrm rot="5400000">
            <a:off x="12070541" y="11541052"/>
            <a:ext cx="4622801" cy="5857916"/>
          </a:xfrm>
          <a:prstGeom prst="rect">
            <a:avLst/>
          </a:prstGeom>
        </p:spPr>
      </p:pic>
      <p:pic>
        <p:nvPicPr>
          <p:cNvPr id="38" name="Picture 37" descr="F:\prgm\fig4_rfa_lanina.jpg"/>
          <p:cNvPicPr/>
          <p:nvPr/>
        </p:nvPicPr>
        <p:blipFill>
          <a:blip r:embed="rId5" cstate="print"/>
          <a:stretch>
            <a:fillRect/>
          </a:stretch>
        </p:blipFill>
        <p:spPr bwMode="auto">
          <a:xfrm rot="5400000">
            <a:off x="17987196" y="11768065"/>
            <a:ext cx="4648200" cy="5429288"/>
          </a:xfrm>
          <a:prstGeom prst="rect">
            <a:avLst/>
          </a:prstGeom>
        </p:spPr>
      </p:pic>
      <p:pic>
        <p:nvPicPr>
          <p:cNvPr id="39" name="Picture 38" descr="F:\prgm\fig5_ssta_elnino.jpg"/>
          <p:cNvPicPr/>
          <p:nvPr/>
        </p:nvPicPr>
        <p:blipFill>
          <a:blip r:embed="rId6" cstate="print"/>
          <a:stretch>
            <a:fillRect/>
          </a:stretch>
        </p:blipFill>
        <p:spPr bwMode="auto">
          <a:xfrm rot="5400000">
            <a:off x="12274522" y="21266953"/>
            <a:ext cx="3857649" cy="5643602"/>
          </a:xfrm>
          <a:prstGeom prst="rect">
            <a:avLst/>
          </a:prstGeom>
        </p:spPr>
      </p:pic>
      <p:pic>
        <p:nvPicPr>
          <p:cNvPr id="40" name="Image1" descr="lanina_composite_sst.jpg"/>
          <p:cNvPicPr/>
          <p:nvPr/>
        </p:nvPicPr>
        <p:blipFill>
          <a:blip r:embed="rId7" cstate="print"/>
          <a:stretch>
            <a:fillRect/>
          </a:stretch>
        </p:blipFill>
        <p:spPr bwMode="auto">
          <a:xfrm rot="5400000">
            <a:off x="18346751" y="21338392"/>
            <a:ext cx="3714776" cy="5357850"/>
          </a:xfrm>
          <a:prstGeom prst="rect">
            <a:avLst/>
          </a:prstGeom>
        </p:spPr>
      </p:pic>
      <p:pic>
        <p:nvPicPr>
          <p:cNvPr id="41" name="Image2" descr="D:\phd\objective2\spcor\cir_elnino.jpg"/>
          <p:cNvPicPr/>
          <p:nvPr/>
        </p:nvPicPr>
        <p:blipFill>
          <a:blip r:embed="rId8"/>
          <a:stretch>
            <a:fillRect/>
          </a:stretch>
        </p:blipFill>
        <p:spPr bwMode="auto">
          <a:xfrm>
            <a:off x="11452984" y="27017713"/>
            <a:ext cx="6143668" cy="4945211"/>
          </a:xfrm>
          <a:prstGeom prst="rect">
            <a:avLst/>
          </a:prstGeom>
        </p:spPr>
      </p:pic>
      <p:pic>
        <p:nvPicPr>
          <p:cNvPr id="42" name="Image3" descr="D:\phd\objective2\spcor\cir_lanina.jpg"/>
          <p:cNvPicPr/>
          <p:nvPr/>
        </p:nvPicPr>
        <p:blipFill>
          <a:blip r:embed="rId9"/>
          <a:stretch>
            <a:fillRect/>
          </a:stretch>
        </p:blipFill>
        <p:spPr bwMode="auto">
          <a:xfrm>
            <a:off x="11595860" y="32947067"/>
            <a:ext cx="5857916" cy="4722368"/>
          </a:xfrm>
          <a:prstGeom prst="rect">
            <a:avLst/>
          </a:prstGeom>
        </p:spPr>
      </p:pic>
      <p:sp>
        <p:nvSpPr>
          <p:cNvPr id="43" name="TextBox 42"/>
          <p:cNvSpPr txBox="1"/>
          <p:nvPr/>
        </p:nvSpPr>
        <p:spPr>
          <a:xfrm>
            <a:off x="11667298" y="10515535"/>
            <a:ext cx="5929354" cy="1569660"/>
          </a:xfrm>
          <a:prstGeom prst="rect">
            <a:avLst/>
          </a:prstGeom>
          <a:noFill/>
        </p:spPr>
        <p:txBody>
          <a:bodyPr wrap="square" rtlCol="0">
            <a:spAutoFit/>
          </a:bodyPr>
          <a:lstStyle/>
          <a:p>
            <a:pPr algn="just"/>
            <a:r>
              <a:rPr lang="en-US" sz="2400" dirty="0" smtClean="0">
                <a:latin typeface="Lato"/>
              </a:rPr>
              <a:t>Fig 1: Spatial correlation between Niño 3.4 index and ISMR in the early and recent decades during onset, peak, and withdrawal phases</a:t>
            </a:r>
            <a:endParaRPr lang="en-US" sz="2400" dirty="0">
              <a:latin typeface="Lato"/>
            </a:endParaRPr>
          </a:p>
        </p:txBody>
      </p:sp>
      <p:sp>
        <p:nvSpPr>
          <p:cNvPr id="45" name="TextBox 44"/>
          <p:cNvSpPr txBox="1"/>
          <p:nvPr/>
        </p:nvSpPr>
        <p:spPr>
          <a:xfrm>
            <a:off x="11310108" y="17016393"/>
            <a:ext cx="5929354" cy="830997"/>
          </a:xfrm>
          <a:prstGeom prst="rect">
            <a:avLst/>
          </a:prstGeom>
          <a:noFill/>
        </p:spPr>
        <p:txBody>
          <a:bodyPr wrap="square" rtlCol="0">
            <a:spAutoFit/>
          </a:bodyPr>
          <a:lstStyle/>
          <a:p>
            <a:pPr algn="just"/>
            <a:r>
              <a:rPr lang="en-US" sz="2400" dirty="0" smtClean="0">
                <a:latin typeface="Lato"/>
              </a:rPr>
              <a:t>Fig 2: ISMR anomalies during El Niño years</a:t>
            </a:r>
            <a:endParaRPr lang="en-US" sz="2400" dirty="0">
              <a:latin typeface="Lato"/>
            </a:endParaRPr>
          </a:p>
        </p:txBody>
      </p:sp>
      <p:sp>
        <p:nvSpPr>
          <p:cNvPr id="50" name="TextBox 49"/>
          <p:cNvSpPr txBox="1"/>
          <p:nvPr/>
        </p:nvSpPr>
        <p:spPr>
          <a:xfrm>
            <a:off x="17382338" y="17016393"/>
            <a:ext cx="5500726" cy="830997"/>
          </a:xfrm>
          <a:prstGeom prst="rect">
            <a:avLst/>
          </a:prstGeom>
          <a:noFill/>
        </p:spPr>
        <p:txBody>
          <a:bodyPr wrap="square" rtlCol="0">
            <a:spAutoFit/>
          </a:bodyPr>
          <a:lstStyle/>
          <a:p>
            <a:pPr algn="just"/>
            <a:r>
              <a:rPr lang="en-US" sz="2400" dirty="0" smtClean="0">
                <a:latin typeface="Lato"/>
              </a:rPr>
              <a:t>Fig 3: ISMR anomalies during La Niña years</a:t>
            </a:r>
            <a:endParaRPr lang="en-US" sz="2400" dirty="0">
              <a:latin typeface="Lato"/>
            </a:endParaRPr>
          </a:p>
        </p:txBody>
      </p:sp>
      <p:sp>
        <p:nvSpPr>
          <p:cNvPr id="51" name="TextBox 50"/>
          <p:cNvSpPr txBox="1"/>
          <p:nvPr/>
        </p:nvSpPr>
        <p:spPr>
          <a:xfrm>
            <a:off x="11452984" y="26231895"/>
            <a:ext cx="5929354" cy="830997"/>
          </a:xfrm>
          <a:prstGeom prst="rect">
            <a:avLst/>
          </a:prstGeom>
          <a:noFill/>
        </p:spPr>
        <p:txBody>
          <a:bodyPr wrap="square" rtlCol="0">
            <a:spAutoFit/>
          </a:bodyPr>
          <a:lstStyle/>
          <a:p>
            <a:pPr algn="just"/>
            <a:r>
              <a:rPr lang="en-US" sz="2400" dirty="0" smtClean="0">
                <a:latin typeface="Lato"/>
              </a:rPr>
              <a:t>Fig 4: SST anomalies over the Indo-Pacific domain during El Niño years</a:t>
            </a:r>
            <a:endParaRPr lang="en-US" sz="2400" dirty="0">
              <a:latin typeface="Lato"/>
            </a:endParaRPr>
          </a:p>
        </p:txBody>
      </p:sp>
      <p:sp>
        <p:nvSpPr>
          <p:cNvPr id="52" name="TextBox 51"/>
          <p:cNvSpPr txBox="1"/>
          <p:nvPr/>
        </p:nvSpPr>
        <p:spPr>
          <a:xfrm>
            <a:off x="17596652" y="26231895"/>
            <a:ext cx="5500726" cy="830997"/>
          </a:xfrm>
          <a:prstGeom prst="rect">
            <a:avLst/>
          </a:prstGeom>
          <a:noFill/>
        </p:spPr>
        <p:txBody>
          <a:bodyPr wrap="square" rtlCol="0">
            <a:spAutoFit/>
          </a:bodyPr>
          <a:lstStyle/>
          <a:p>
            <a:pPr algn="just"/>
            <a:r>
              <a:rPr lang="en-US" sz="2400" dirty="0" smtClean="0">
                <a:latin typeface="Lato"/>
              </a:rPr>
              <a:t>Fig 5: SST anomalies over the Indo-Pacific domain during La Niña years</a:t>
            </a:r>
            <a:endParaRPr lang="en-US" sz="2400" dirty="0">
              <a:latin typeface="Lato"/>
            </a:endParaRPr>
          </a:p>
        </p:txBody>
      </p:sp>
      <p:sp>
        <p:nvSpPr>
          <p:cNvPr id="53" name="TextBox 52"/>
          <p:cNvSpPr txBox="1"/>
          <p:nvPr/>
        </p:nvSpPr>
        <p:spPr>
          <a:xfrm>
            <a:off x="11524422" y="31732621"/>
            <a:ext cx="5929354" cy="1384995"/>
          </a:xfrm>
          <a:prstGeom prst="rect">
            <a:avLst/>
          </a:prstGeom>
          <a:noFill/>
        </p:spPr>
        <p:txBody>
          <a:bodyPr wrap="square" rtlCol="0">
            <a:spAutoFit/>
          </a:bodyPr>
          <a:lstStyle/>
          <a:p>
            <a:pPr algn="just"/>
            <a:r>
              <a:rPr lang="en-US" sz="2800" dirty="0" smtClean="0">
                <a:latin typeface="Lato"/>
              </a:rPr>
              <a:t>Fig 6: low level wind anomalies (850 h Pa) over the Indo-Pacific domain during El Niño years</a:t>
            </a:r>
            <a:endParaRPr lang="en-US" sz="2800" dirty="0">
              <a:latin typeface="Lato"/>
            </a:endParaRPr>
          </a:p>
        </p:txBody>
      </p:sp>
      <p:sp>
        <p:nvSpPr>
          <p:cNvPr id="54" name="TextBox 53"/>
          <p:cNvSpPr txBox="1"/>
          <p:nvPr/>
        </p:nvSpPr>
        <p:spPr>
          <a:xfrm>
            <a:off x="11381546" y="37519099"/>
            <a:ext cx="5929354" cy="954107"/>
          </a:xfrm>
          <a:prstGeom prst="rect">
            <a:avLst/>
          </a:prstGeom>
          <a:noFill/>
        </p:spPr>
        <p:txBody>
          <a:bodyPr wrap="square" rtlCol="0">
            <a:spAutoFit/>
          </a:bodyPr>
          <a:lstStyle/>
          <a:p>
            <a:pPr algn="just"/>
            <a:r>
              <a:rPr lang="en-US" sz="2800" dirty="0" smtClean="0">
                <a:latin typeface="Lato"/>
              </a:rPr>
              <a:t>Fig 7: Same as Fig. 6, but for La Niña years</a:t>
            </a:r>
            <a:endParaRPr lang="en-US" sz="2800" dirty="0">
              <a:latin typeface="Lato"/>
            </a:endParaRPr>
          </a:p>
        </p:txBody>
      </p:sp>
      <p:sp>
        <p:nvSpPr>
          <p:cNvPr id="55" name="Rectangle 54"/>
          <p:cNvSpPr/>
          <p:nvPr/>
        </p:nvSpPr>
        <p:spPr>
          <a:xfrm>
            <a:off x="17953842" y="6872197"/>
            <a:ext cx="4929222" cy="5016758"/>
          </a:xfrm>
          <a:prstGeom prst="rect">
            <a:avLst/>
          </a:prstGeom>
        </p:spPr>
        <p:txBody>
          <a:bodyPr wrap="square">
            <a:spAutoFit/>
          </a:bodyPr>
          <a:lstStyle/>
          <a:p>
            <a:pPr marL="514350" indent="-514350" algn="just">
              <a:buFont typeface="Wingdings" pitchFamily="2" charset="2"/>
              <a:buChar char="v"/>
            </a:pPr>
            <a:r>
              <a:rPr lang="en-US" sz="3200" dirty="0" smtClean="0">
                <a:latin typeface="Lato"/>
              </a:rPr>
              <a:t>ENSO shows </a:t>
            </a:r>
            <a:r>
              <a:rPr lang="en-US" sz="3200" dirty="0" smtClean="0">
                <a:latin typeface="Lato"/>
              </a:rPr>
              <a:t>significant negative correlation with ISMR during all phases in both the early and recent decades (Fig 1).</a:t>
            </a:r>
          </a:p>
          <a:p>
            <a:pPr marL="514350" indent="-514350" algn="just">
              <a:buFont typeface="Wingdings" pitchFamily="2" charset="2"/>
              <a:buChar char="v"/>
            </a:pPr>
            <a:r>
              <a:rPr lang="en-US" sz="3200" dirty="0" smtClean="0">
                <a:latin typeface="Lato"/>
              </a:rPr>
              <a:t>As compared to the early decades, correlation decreases in recent decades. </a:t>
            </a:r>
            <a:endParaRPr lang="en-US" sz="3200" dirty="0">
              <a:latin typeface="Lato"/>
            </a:endParaRPr>
          </a:p>
        </p:txBody>
      </p:sp>
      <p:sp>
        <p:nvSpPr>
          <p:cNvPr id="56" name="Rectangle 55"/>
          <p:cNvSpPr/>
          <p:nvPr/>
        </p:nvSpPr>
        <p:spPr>
          <a:xfrm>
            <a:off x="11310108" y="18159401"/>
            <a:ext cx="11715831" cy="3539430"/>
          </a:xfrm>
          <a:prstGeom prst="rect">
            <a:avLst/>
          </a:prstGeom>
        </p:spPr>
        <p:txBody>
          <a:bodyPr wrap="square">
            <a:spAutoFit/>
          </a:bodyPr>
          <a:lstStyle/>
          <a:p>
            <a:pPr marL="514350" indent="-514350" algn="just">
              <a:buFont typeface="Wingdings" pitchFamily="2" charset="2"/>
              <a:buChar char="v"/>
            </a:pPr>
            <a:r>
              <a:rPr lang="en-US" sz="3200" dirty="0" smtClean="0">
                <a:latin typeface="Lato"/>
              </a:rPr>
              <a:t>During El Niño years , there is a significant increase in ISMR during onset phase and significant decrease during peak and withdrawal phases over the monsoon core zone of India in recent decades (Fig 2). </a:t>
            </a:r>
          </a:p>
          <a:p>
            <a:pPr marL="514350" indent="-514350" algn="just">
              <a:buFont typeface="Wingdings" pitchFamily="2" charset="2"/>
              <a:buChar char="v"/>
            </a:pPr>
            <a:r>
              <a:rPr lang="en-US" sz="3200" dirty="0" smtClean="0">
                <a:latin typeface="Lato"/>
              </a:rPr>
              <a:t>During La Niña years, ISMR significantly decreases over the monsoon core zone during all phases. The reduction is more prominent during peak and withdrawal phases (Fig 3). </a:t>
            </a:r>
            <a:endParaRPr lang="en-US" sz="3200" dirty="0">
              <a:latin typeface="Lato"/>
            </a:endParaRPr>
          </a:p>
        </p:txBody>
      </p:sp>
      <p:sp>
        <p:nvSpPr>
          <p:cNvPr id="57" name="TextBox 56"/>
          <p:cNvSpPr txBox="1"/>
          <p:nvPr/>
        </p:nvSpPr>
        <p:spPr>
          <a:xfrm>
            <a:off x="17453776" y="27303465"/>
            <a:ext cx="5357850" cy="11910953"/>
          </a:xfrm>
          <a:prstGeom prst="rect">
            <a:avLst/>
          </a:prstGeom>
          <a:noFill/>
        </p:spPr>
        <p:txBody>
          <a:bodyPr wrap="square" rtlCol="0">
            <a:spAutoFit/>
          </a:bodyPr>
          <a:lstStyle/>
          <a:p>
            <a:pPr marL="514350" indent="-514350" algn="just">
              <a:buFont typeface="Wingdings" pitchFamily="2" charset="2"/>
              <a:buChar char="v"/>
            </a:pPr>
            <a:r>
              <a:rPr lang="en-US" sz="3200" dirty="0" smtClean="0">
                <a:latin typeface="Lato"/>
              </a:rPr>
              <a:t>SST over the Indo-Pacific domain (mainly over the central and eastern Pacific) undergoes significant changes in recent decades during El Niño and La Niña events (Fig 4 &amp; 5)</a:t>
            </a:r>
          </a:p>
          <a:p>
            <a:pPr marL="514350" indent="-514350" algn="just">
              <a:buFont typeface="Wingdings" pitchFamily="2" charset="2"/>
              <a:buChar char="v"/>
            </a:pPr>
            <a:r>
              <a:rPr lang="en-US" sz="3200" dirty="0" smtClean="0">
                <a:latin typeface="Lato"/>
              </a:rPr>
              <a:t>Easterly trade winds over the equatorial Pacific weaken in recent decades during all phases during El Niño years (Fig 6)</a:t>
            </a:r>
          </a:p>
          <a:p>
            <a:pPr marL="514350" indent="-514350" algn="just">
              <a:buFont typeface="Wingdings" pitchFamily="2" charset="2"/>
              <a:buChar char="v"/>
            </a:pPr>
            <a:r>
              <a:rPr lang="en-US" sz="3200" dirty="0" smtClean="0">
                <a:latin typeface="Lato"/>
              </a:rPr>
              <a:t>The reverse conditions are sustained during La Niña years (Fig 7)</a:t>
            </a:r>
          </a:p>
          <a:p>
            <a:pPr marL="514350" indent="-514350" algn="just">
              <a:buFont typeface="Wingdings" pitchFamily="2" charset="2"/>
              <a:buChar char="v"/>
            </a:pPr>
            <a:r>
              <a:rPr lang="en-US" sz="3200" dirty="0" smtClean="0">
                <a:latin typeface="Lato"/>
              </a:rPr>
              <a:t>The changes in circulations affect the SST over the Pacific and thus the ISMR patterns.</a:t>
            </a:r>
          </a:p>
          <a:p>
            <a:pPr marL="514350" indent="-514350" algn="just">
              <a:buFont typeface="Wingdings" pitchFamily="2" charset="2"/>
              <a:buChar char="v"/>
            </a:pPr>
            <a:r>
              <a:rPr lang="en-US" sz="3200" dirty="0" smtClean="0">
                <a:latin typeface="Lato"/>
              </a:rPr>
              <a:t>The changes are more noticeable during the onset phase</a:t>
            </a:r>
            <a:endParaRPr lang="en-US" sz="3200" dirty="0">
              <a:latin typeface="Lato"/>
            </a:endParaRPr>
          </a:p>
        </p:txBody>
      </p:sp>
      <p:pic>
        <p:nvPicPr>
          <p:cNvPr id="44" name="Picture 7"/>
          <p:cNvPicPr>
            <a:picLocks noChangeAspect="1" noChangeArrowheads="1"/>
          </p:cNvPicPr>
          <p:nvPr/>
        </p:nvPicPr>
        <p:blipFill>
          <a:blip r:embed="rId10"/>
          <a:srcRect/>
          <a:stretch>
            <a:fillRect/>
          </a:stretch>
        </p:blipFill>
        <p:spPr bwMode="auto">
          <a:xfrm>
            <a:off x="665846" y="514215"/>
            <a:ext cx="2214578" cy="1671641"/>
          </a:xfrm>
          <a:prstGeom prst="rect">
            <a:avLst/>
          </a:prstGeom>
          <a:noFill/>
          <a:ln w="9525">
            <a:noFill/>
            <a:miter lim="800000"/>
            <a:headEnd/>
            <a:tailEnd/>
          </a:ln>
        </p:spPr>
      </p:pic>
      <p:pic>
        <p:nvPicPr>
          <p:cNvPr id="46" name="Picture 9"/>
          <p:cNvPicPr>
            <a:picLocks noChangeAspect="1" noChangeArrowheads="1"/>
          </p:cNvPicPr>
          <p:nvPr/>
        </p:nvPicPr>
        <p:blipFill>
          <a:blip r:embed="rId11"/>
          <a:srcRect/>
          <a:stretch>
            <a:fillRect/>
          </a:stretch>
        </p:blipFill>
        <p:spPr bwMode="auto">
          <a:xfrm>
            <a:off x="2880424" y="514215"/>
            <a:ext cx="1689102" cy="1582740"/>
          </a:xfrm>
          <a:prstGeom prst="rect">
            <a:avLst/>
          </a:prstGeom>
          <a:noFill/>
          <a:ln w="9525">
            <a:noFill/>
            <a:miter lim="800000"/>
            <a:headEnd/>
            <a:tailEnd/>
          </a:ln>
        </p:spPr>
      </p:pic>
      <p:pic>
        <p:nvPicPr>
          <p:cNvPr id="47" name="Picture 10"/>
          <p:cNvPicPr>
            <a:picLocks noChangeAspect="1" noChangeArrowheads="1"/>
          </p:cNvPicPr>
          <p:nvPr/>
        </p:nvPicPr>
        <p:blipFill>
          <a:blip r:embed="rId12"/>
          <a:srcRect/>
          <a:stretch>
            <a:fillRect/>
          </a:stretch>
        </p:blipFill>
        <p:spPr bwMode="auto">
          <a:xfrm>
            <a:off x="28669542" y="657091"/>
            <a:ext cx="2157412" cy="1352550"/>
          </a:xfrm>
          <a:prstGeom prst="rect">
            <a:avLst/>
          </a:prstGeom>
          <a:noFill/>
          <a:ln w="9525">
            <a:noFill/>
            <a:miter lim="800000"/>
            <a:headEnd/>
            <a:tailEnd/>
          </a:ln>
        </p:spPr>
      </p:pic>
      <p:pic>
        <p:nvPicPr>
          <p:cNvPr id="48" name="Picture 3"/>
          <p:cNvPicPr>
            <a:picLocks noChangeAspect="1" noChangeArrowheads="1"/>
          </p:cNvPicPr>
          <p:nvPr/>
        </p:nvPicPr>
        <p:blipFill>
          <a:blip r:embed="rId13"/>
          <a:srcRect/>
          <a:stretch>
            <a:fillRect/>
          </a:stretch>
        </p:blipFill>
        <p:spPr bwMode="auto">
          <a:xfrm>
            <a:off x="30884120" y="657091"/>
            <a:ext cx="1196975"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1712</TotalTime>
  <Words>787</Words>
  <Application>Microsoft Office PowerPoint</Application>
  <PresentationFormat>Custom</PresentationFormat>
  <Paragraphs>109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Viens</dc:creator>
  <cp:lastModifiedBy>user</cp:lastModifiedBy>
  <cp:revision>188</cp:revision>
  <cp:lastPrinted>2016-10-19T06:21:06Z</cp:lastPrinted>
  <dcterms:created xsi:type="dcterms:W3CDTF">2013-01-28T22:40:39Z</dcterms:created>
  <dcterms:modified xsi:type="dcterms:W3CDTF">2022-03-20T06:19:14Z</dcterms:modified>
</cp:coreProperties>
</file>